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737" r:id="rId2"/>
  </p:sldMasterIdLst>
  <p:sldIdLst>
    <p:sldId id="256" r:id="rId3"/>
    <p:sldId id="313" r:id="rId4"/>
    <p:sldId id="319" r:id="rId5"/>
    <p:sldId id="307" r:id="rId6"/>
    <p:sldId id="257" r:id="rId7"/>
    <p:sldId id="258" r:id="rId8"/>
    <p:sldId id="259" r:id="rId9"/>
    <p:sldId id="260" r:id="rId10"/>
    <p:sldId id="300" r:id="rId11"/>
    <p:sldId id="333" r:id="rId12"/>
    <p:sldId id="261" r:id="rId13"/>
    <p:sldId id="310" r:id="rId14"/>
    <p:sldId id="262" r:id="rId15"/>
    <p:sldId id="335" r:id="rId16"/>
    <p:sldId id="263" r:id="rId17"/>
    <p:sldId id="359" r:id="rId18"/>
    <p:sldId id="352" r:id="rId19"/>
    <p:sldId id="323" r:id="rId20"/>
    <p:sldId id="329" r:id="rId21"/>
    <p:sldId id="324" r:id="rId22"/>
    <p:sldId id="287" r:id="rId23"/>
    <p:sldId id="267" r:id="rId24"/>
    <p:sldId id="337" r:id="rId25"/>
    <p:sldId id="290" r:id="rId26"/>
    <p:sldId id="292" r:id="rId27"/>
    <p:sldId id="353" r:id="rId28"/>
    <p:sldId id="354" r:id="rId29"/>
    <p:sldId id="270" r:id="rId30"/>
    <p:sldId id="289" r:id="rId31"/>
    <p:sldId id="272" r:id="rId32"/>
    <p:sldId id="273" r:id="rId33"/>
    <p:sldId id="331" r:id="rId34"/>
    <p:sldId id="349" r:id="rId35"/>
    <p:sldId id="322" r:id="rId36"/>
    <p:sldId id="305" r:id="rId37"/>
    <p:sldId id="355" r:id="rId38"/>
    <p:sldId id="338" r:id="rId39"/>
    <p:sldId id="358" r:id="rId40"/>
    <p:sldId id="340" r:id="rId41"/>
    <p:sldId id="351" r:id="rId42"/>
    <p:sldId id="342" r:id="rId43"/>
    <p:sldId id="277" r:id="rId44"/>
    <p:sldId id="360" r:id="rId45"/>
    <p:sldId id="294" r:id="rId46"/>
    <p:sldId id="279" r:id="rId47"/>
    <p:sldId id="296" r:id="rId48"/>
    <p:sldId id="297" r:id="rId49"/>
    <p:sldId id="361" r:id="rId50"/>
    <p:sldId id="344" r:id="rId51"/>
    <p:sldId id="362" r:id="rId52"/>
    <p:sldId id="281" r:id="rId53"/>
    <p:sldId id="282" r:id="rId54"/>
    <p:sldId id="320" r:id="rId55"/>
    <p:sldId id="363" r:id="rId56"/>
    <p:sldId id="291" r:id="rId57"/>
    <p:sldId id="284" r:id="rId58"/>
    <p:sldId id="348" r:id="rId59"/>
    <p:sldId id="357" r:id="rId60"/>
    <p:sldId id="302" r:id="rId61"/>
    <p:sldId id="299" r:id="rId62"/>
    <p:sldId id="317" r:id="rId63"/>
    <p:sldId id="303" r:id="rId64"/>
    <p:sldId id="304" r:id="rId65"/>
    <p:sldId id="350" r:id="rId66"/>
    <p:sldId id="364" r:id="rId6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F135"/>
    <a:srgbClr val="FFFF00"/>
    <a:srgbClr val="363AF0"/>
    <a:srgbClr val="FF3399"/>
    <a:srgbClr val="99CC00"/>
    <a:srgbClr val="FF3300"/>
    <a:srgbClr val="000000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4764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0D80D0-FEBE-401F-A812-4E5909C7E93D}" type="doc">
      <dgm:prSet loTypeId="urn:microsoft.com/office/officeart/2005/8/layout/arrow2" loCatId="process" qsTypeId="urn:microsoft.com/office/officeart/2005/8/quickstyle/3d2" qsCatId="3D" csTypeId="urn:microsoft.com/office/officeart/2005/8/colors/accent4_4" csCatId="accent4" phldr="1"/>
      <dgm:spPr/>
    </dgm:pt>
    <dgm:pt modelId="{EB468057-ED02-4ABC-B7F4-E0A36D632DEC}">
      <dgm:prSet phldrT="[Texto]"/>
      <dgm:spPr/>
      <dgm:t>
        <a:bodyPr/>
        <a:lstStyle/>
        <a:p>
          <a:r>
            <a:rPr lang="es-GT" b="1" dirty="0" smtClean="0"/>
            <a:t>Proteínas</a:t>
          </a:r>
          <a:endParaRPr lang="es-ES" b="1" dirty="0"/>
        </a:p>
      </dgm:t>
    </dgm:pt>
    <dgm:pt modelId="{BA478C6C-7BC6-41A1-A07B-9697B770A65C}" type="parTrans" cxnId="{5BCC63F6-2F92-42F9-B6DB-D967F686EF94}">
      <dgm:prSet/>
      <dgm:spPr/>
      <dgm:t>
        <a:bodyPr/>
        <a:lstStyle/>
        <a:p>
          <a:endParaRPr lang="es-ES"/>
        </a:p>
      </dgm:t>
    </dgm:pt>
    <dgm:pt modelId="{2235E972-5364-42C5-BE40-E5FE3DFAF671}" type="sibTrans" cxnId="{5BCC63F6-2F92-42F9-B6DB-D967F686EF94}">
      <dgm:prSet/>
      <dgm:spPr/>
      <dgm:t>
        <a:bodyPr/>
        <a:lstStyle/>
        <a:p>
          <a:endParaRPr lang="es-ES"/>
        </a:p>
      </dgm:t>
    </dgm:pt>
    <dgm:pt modelId="{5BC9C4D6-01B6-4DCC-81DA-D0AB718A9EC1}">
      <dgm:prSet phldrT="[Texto]"/>
      <dgm:spPr/>
      <dgm:t>
        <a:bodyPr/>
        <a:lstStyle/>
        <a:p>
          <a:r>
            <a:rPr lang="es-GT" b="1" dirty="0" smtClean="0"/>
            <a:t>Gastrina</a:t>
          </a:r>
        </a:p>
        <a:p>
          <a:r>
            <a:rPr lang="es-GT" b="1" dirty="0" smtClean="0"/>
            <a:t>(Células G) </a:t>
          </a:r>
          <a:endParaRPr lang="es-ES" b="1" dirty="0"/>
        </a:p>
      </dgm:t>
    </dgm:pt>
    <dgm:pt modelId="{B96EE9CF-5508-4BF9-B382-CE196716D179}" type="parTrans" cxnId="{8330772B-A40E-4370-B2E3-069D041D0438}">
      <dgm:prSet/>
      <dgm:spPr/>
      <dgm:t>
        <a:bodyPr/>
        <a:lstStyle/>
        <a:p>
          <a:endParaRPr lang="es-ES"/>
        </a:p>
      </dgm:t>
    </dgm:pt>
    <dgm:pt modelId="{6DD25C76-A2F8-43B5-B311-850864CBFD1F}" type="sibTrans" cxnId="{8330772B-A40E-4370-B2E3-069D041D0438}">
      <dgm:prSet/>
      <dgm:spPr/>
      <dgm:t>
        <a:bodyPr/>
        <a:lstStyle/>
        <a:p>
          <a:endParaRPr lang="es-ES"/>
        </a:p>
      </dgm:t>
    </dgm:pt>
    <dgm:pt modelId="{6F07415D-7AF8-4158-A36A-013F6B888F5D}">
      <dgm:prSet phldrT="[Texto]"/>
      <dgm:spPr/>
      <dgm:t>
        <a:bodyPr/>
        <a:lstStyle/>
        <a:p>
          <a:r>
            <a:rPr lang="es-GT" b="1" dirty="0" smtClean="0"/>
            <a:t>Células </a:t>
          </a:r>
          <a:r>
            <a:rPr lang="es-GT" b="1" dirty="0" err="1" smtClean="0"/>
            <a:t>Enterocromafines</a:t>
          </a:r>
          <a:endParaRPr lang="es-ES" b="1" dirty="0"/>
        </a:p>
      </dgm:t>
    </dgm:pt>
    <dgm:pt modelId="{2D56BC0E-E976-4808-B7F3-58A0A28AD0FA}" type="parTrans" cxnId="{00844E33-D749-4778-AE77-B9C43A2A46BE}">
      <dgm:prSet/>
      <dgm:spPr/>
      <dgm:t>
        <a:bodyPr/>
        <a:lstStyle/>
        <a:p>
          <a:endParaRPr lang="es-ES"/>
        </a:p>
      </dgm:t>
    </dgm:pt>
    <dgm:pt modelId="{5830D617-175D-403A-B4E2-CA56EDDCE904}" type="sibTrans" cxnId="{00844E33-D749-4778-AE77-B9C43A2A46BE}">
      <dgm:prSet/>
      <dgm:spPr/>
      <dgm:t>
        <a:bodyPr/>
        <a:lstStyle/>
        <a:p>
          <a:endParaRPr lang="es-ES"/>
        </a:p>
      </dgm:t>
    </dgm:pt>
    <dgm:pt modelId="{C28C53F6-0EFE-4F2F-B71A-916F754C3652}">
      <dgm:prSet/>
      <dgm:spPr/>
      <dgm:t>
        <a:bodyPr/>
        <a:lstStyle/>
        <a:p>
          <a:pPr algn="ctr"/>
          <a:r>
            <a:rPr lang="es-GT" b="1" dirty="0" smtClean="0"/>
            <a:t>Aumenta </a:t>
          </a:r>
        </a:p>
        <a:p>
          <a:pPr algn="ctr"/>
          <a:r>
            <a:rPr lang="es-GT" b="1" dirty="0" err="1" smtClean="0"/>
            <a:t>HCl</a:t>
          </a:r>
          <a:endParaRPr lang="es-ES" b="1" dirty="0"/>
        </a:p>
      </dgm:t>
    </dgm:pt>
    <dgm:pt modelId="{C1FFC791-01F9-4075-A425-BD7FC6D3CB5A}" type="parTrans" cxnId="{D9DDF0A5-19A9-4E84-9481-B938D00FEEC6}">
      <dgm:prSet/>
      <dgm:spPr/>
      <dgm:t>
        <a:bodyPr/>
        <a:lstStyle/>
        <a:p>
          <a:endParaRPr lang="es-ES"/>
        </a:p>
      </dgm:t>
    </dgm:pt>
    <dgm:pt modelId="{5FE82E16-11C5-4142-9A46-B4CF662D02AC}" type="sibTrans" cxnId="{D9DDF0A5-19A9-4E84-9481-B938D00FEEC6}">
      <dgm:prSet/>
      <dgm:spPr/>
      <dgm:t>
        <a:bodyPr/>
        <a:lstStyle/>
        <a:p>
          <a:endParaRPr lang="es-ES"/>
        </a:p>
      </dgm:t>
    </dgm:pt>
    <dgm:pt modelId="{6E631700-E1D2-45CB-97D3-370672E23843}">
      <dgm:prSet/>
      <dgm:spPr/>
      <dgm:t>
        <a:bodyPr/>
        <a:lstStyle/>
        <a:p>
          <a:endParaRPr lang="es-ES"/>
        </a:p>
      </dgm:t>
    </dgm:pt>
    <dgm:pt modelId="{2068A851-02A0-46BD-A40F-51B459BC4C68}" type="parTrans" cxnId="{FC313EDE-FB22-42C8-A024-90C9BBD7E7C0}">
      <dgm:prSet/>
      <dgm:spPr/>
      <dgm:t>
        <a:bodyPr/>
        <a:lstStyle/>
        <a:p>
          <a:endParaRPr lang="es-ES"/>
        </a:p>
      </dgm:t>
    </dgm:pt>
    <dgm:pt modelId="{AB945B25-B9A1-4611-9593-2252F22F340E}" type="sibTrans" cxnId="{FC313EDE-FB22-42C8-A024-90C9BBD7E7C0}">
      <dgm:prSet/>
      <dgm:spPr/>
      <dgm:t>
        <a:bodyPr/>
        <a:lstStyle/>
        <a:p>
          <a:endParaRPr lang="es-ES"/>
        </a:p>
      </dgm:t>
    </dgm:pt>
    <dgm:pt modelId="{EE4D1558-A65E-4DA1-9CF2-0279FF30F5A5}">
      <dgm:prSet phldrT="[Texto]"/>
      <dgm:spPr/>
      <dgm:t>
        <a:bodyPr/>
        <a:lstStyle/>
        <a:p>
          <a:r>
            <a:rPr lang="es-GT" b="1" dirty="0" smtClean="0"/>
            <a:t>Histamina</a:t>
          </a:r>
          <a:endParaRPr lang="es-ES" b="1" dirty="0"/>
        </a:p>
      </dgm:t>
    </dgm:pt>
    <dgm:pt modelId="{46B5581A-845A-4BBB-A6BA-0457EC4B64F3}" type="parTrans" cxnId="{D6F0D0D8-E2AB-45F6-BDCF-CABE3A4938FF}">
      <dgm:prSet/>
      <dgm:spPr/>
      <dgm:t>
        <a:bodyPr/>
        <a:lstStyle/>
        <a:p>
          <a:endParaRPr lang="es-ES"/>
        </a:p>
      </dgm:t>
    </dgm:pt>
    <dgm:pt modelId="{BEE2F7ED-563F-4C1E-9E51-67F8C854139E}" type="sibTrans" cxnId="{D6F0D0D8-E2AB-45F6-BDCF-CABE3A4938FF}">
      <dgm:prSet/>
      <dgm:spPr/>
      <dgm:t>
        <a:bodyPr/>
        <a:lstStyle/>
        <a:p>
          <a:endParaRPr lang="es-ES"/>
        </a:p>
      </dgm:t>
    </dgm:pt>
    <dgm:pt modelId="{1C6CEEE5-9CD0-455A-9479-F767543B3BC1}" type="pres">
      <dgm:prSet presAssocID="{C00D80D0-FEBE-401F-A812-4E5909C7E93D}" presName="arrowDiagram" presStyleCnt="0">
        <dgm:presLayoutVars>
          <dgm:chMax val="5"/>
          <dgm:dir/>
          <dgm:resizeHandles val="exact"/>
        </dgm:presLayoutVars>
      </dgm:prSet>
      <dgm:spPr/>
    </dgm:pt>
    <dgm:pt modelId="{83C50898-7B04-41A3-89B0-24A8B5B0A6F4}" type="pres">
      <dgm:prSet presAssocID="{C00D80D0-FEBE-401F-A812-4E5909C7E93D}" presName="arrow" presStyleLbl="bgShp" presStyleIdx="0" presStyleCnt="1"/>
      <dgm:spPr/>
    </dgm:pt>
    <dgm:pt modelId="{31F865D8-E62F-4A79-BB39-B4E7CC2471DE}" type="pres">
      <dgm:prSet presAssocID="{C00D80D0-FEBE-401F-A812-4E5909C7E93D}" presName="arrowDiagram5" presStyleCnt="0"/>
      <dgm:spPr/>
    </dgm:pt>
    <dgm:pt modelId="{0880D5E3-CCE4-48F6-B7DD-216FB39FE6BE}" type="pres">
      <dgm:prSet presAssocID="{EB468057-ED02-4ABC-B7F4-E0A36D632DEC}" presName="bullet5a" presStyleLbl="node1" presStyleIdx="0" presStyleCnt="5"/>
      <dgm:spPr/>
    </dgm:pt>
    <dgm:pt modelId="{1464D12F-2956-4EC5-BAE6-158816FF2969}" type="pres">
      <dgm:prSet presAssocID="{EB468057-ED02-4ABC-B7F4-E0A36D632DEC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93503DC-D972-4375-85D6-9DBC8AA50A17}" type="pres">
      <dgm:prSet presAssocID="{5BC9C4D6-01B6-4DCC-81DA-D0AB718A9EC1}" presName="bullet5b" presStyleLbl="node1" presStyleIdx="1" presStyleCnt="5"/>
      <dgm:spPr/>
    </dgm:pt>
    <dgm:pt modelId="{3B02F145-1184-489E-963D-A98D73935ACA}" type="pres">
      <dgm:prSet presAssocID="{5BC9C4D6-01B6-4DCC-81DA-D0AB718A9EC1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B4D4E0-0F53-4C07-80FC-23300CCAB0B3}" type="pres">
      <dgm:prSet presAssocID="{6F07415D-7AF8-4158-A36A-013F6B888F5D}" presName="bullet5c" presStyleLbl="node1" presStyleIdx="2" presStyleCnt="5"/>
      <dgm:spPr/>
    </dgm:pt>
    <dgm:pt modelId="{7F1A3713-8A69-4D4F-9366-430115D01E6B}" type="pres">
      <dgm:prSet presAssocID="{6F07415D-7AF8-4158-A36A-013F6B888F5D}" presName="textBox5c" presStyleLbl="revTx" presStyleIdx="2" presStyleCnt="5" custLinFactNeighborX="-585" custLinFactNeighborY="88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70D3929-7D8B-4801-A5FF-682411B5B925}" type="pres">
      <dgm:prSet presAssocID="{EE4D1558-A65E-4DA1-9CF2-0279FF30F5A5}" presName="bullet5d" presStyleLbl="node1" presStyleIdx="3" presStyleCnt="5"/>
      <dgm:spPr/>
    </dgm:pt>
    <dgm:pt modelId="{E8B5F289-BD69-4764-A280-7032046CF170}" type="pres">
      <dgm:prSet presAssocID="{EE4D1558-A65E-4DA1-9CF2-0279FF30F5A5}" presName="textBox5d" presStyleLbl="revTx" presStyleIdx="3" presStyleCnt="5" custAng="10800000" custFlipVert="1" custScaleY="15403" custLinFactNeighborX="2602" custLinFactNeighborY="-4130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1CC727-768E-4327-8C2A-3A77EBE61C1E}" type="pres">
      <dgm:prSet presAssocID="{C28C53F6-0EFE-4F2F-B71A-916F754C3652}" presName="bullet5e" presStyleLbl="node1" presStyleIdx="4" presStyleCnt="5"/>
      <dgm:spPr/>
    </dgm:pt>
    <dgm:pt modelId="{670C64DA-9BBF-4288-9EF2-5F2D24BA8008}" type="pres">
      <dgm:prSet presAssocID="{C28C53F6-0EFE-4F2F-B71A-916F754C3652}" presName="textBox5e" presStyleLbl="revTx" presStyleIdx="4" presStyleCnt="5" custLinFactNeighborX="-14343" custLinFactNeighborY="-457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0844E33-D749-4778-AE77-B9C43A2A46BE}" srcId="{C00D80D0-FEBE-401F-A812-4E5909C7E93D}" destId="{6F07415D-7AF8-4158-A36A-013F6B888F5D}" srcOrd="2" destOrd="0" parTransId="{2D56BC0E-E976-4808-B7F3-58A0A28AD0FA}" sibTransId="{5830D617-175D-403A-B4E2-CA56EDDCE904}"/>
    <dgm:cxn modelId="{ECD85802-42DE-4F89-A6B7-B2A86222B487}" type="presOf" srcId="{EB468057-ED02-4ABC-B7F4-E0A36D632DEC}" destId="{1464D12F-2956-4EC5-BAE6-158816FF2969}" srcOrd="0" destOrd="0" presId="urn:microsoft.com/office/officeart/2005/8/layout/arrow2"/>
    <dgm:cxn modelId="{5BCC63F6-2F92-42F9-B6DB-D967F686EF94}" srcId="{C00D80D0-FEBE-401F-A812-4E5909C7E93D}" destId="{EB468057-ED02-4ABC-B7F4-E0A36D632DEC}" srcOrd="0" destOrd="0" parTransId="{BA478C6C-7BC6-41A1-A07B-9697B770A65C}" sibTransId="{2235E972-5364-42C5-BE40-E5FE3DFAF671}"/>
    <dgm:cxn modelId="{1F16CE0C-5657-480C-BD43-A96D5326DDFC}" type="presOf" srcId="{C00D80D0-FEBE-401F-A812-4E5909C7E93D}" destId="{1C6CEEE5-9CD0-455A-9479-F767543B3BC1}" srcOrd="0" destOrd="0" presId="urn:microsoft.com/office/officeart/2005/8/layout/arrow2"/>
    <dgm:cxn modelId="{D6F0D0D8-E2AB-45F6-BDCF-CABE3A4938FF}" srcId="{C00D80D0-FEBE-401F-A812-4E5909C7E93D}" destId="{EE4D1558-A65E-4DA1-9CF2-0279FF30F5A5}" srcOrd="3" destOrd="0" parTransId="{46B5581A-845A-4BBB-A6BA-0457EC4B64F3}" sibTransId="{BEE2F7ED-563F-4C1E-9E51-67F8C854139E}"/>
    <dgm:cxn modelId="{D9DDF0A5-19A9-4E84-9481-B938D00FEEC6}" srcId="{C00D80D0-FEBE-401F-A812-4E5909C7E93D}" destId="{C28C53F6-0EFE-4F2F-B71A-916F754C3652}" srcOrd="4" destOrd="0" parTransId="{C1FFC791-01F9-4075-A425-BD7FC6D3CB5A}" sibTransId="{5FE82E16-11C5-4142-9A46-B4CF662D02AC}"/>
    <dgm:cxn modelId="{FC313EDE-FB22-42C8-A024-90C9BBD7E7C0}" srcId="{C00D80D0-FEBE-401F-A812-4E5909C7E93D}" destId="{6E631700-E1D2-45CB-97D3-370672E23843}" srcOrd="5" destOrd="0" parTransId="{2068A851-02A0-46BD-A40F-51B459BC4C68}" sibTransId="{AB945B25-B9A1-4611-9593-2252F22F340E}"/>
    <dgm:cxn modelId="{99F00878-77E3-48A1-9F48-83FA2995B63F}" type="presOf" srcId="{5BC9C4D6-01B6-4DCC-81DA-D0AB718A9EC1}" destId="{3B02F145-1184-489E-963D-A98D73935ACA}" srcOrd="0" destOrd="0" presId="urn:microsoft.com/office/officeart/2005/8/layout/arrow2"/>
    <dgm:cxn modelId="{6AE689F4-F9A9-4FB1-BC0A-53D564AC37A6}" type="presOf" srcId="{C28C53F6-0EFE-4F2F-B71A-916F754C3652}" destId="{670C64DA-9BBF-4288-9EF2-5F2D24BA8008}" srcOrd="0" destOrd="0" presId="urn:microsoft.com/office/officeart/2005/8/layout/arrow2"/>
    <dgm:cxn modelId="{44765ABC-09F8-460D-B12B-9EDE8A12EB62}" type="presOf" srcId="{6F07415D-7AF8-4158-A36A-013F6B888F5D}" destId="{7F1A3713-8A69-4D4F-9366-430115D01E6B}" srcOrd="0" destOrd="0" presId="urn:microsoft.com/office/officeart/2005/8/layout/arrow2"/>
    <dgm:cxn modelId="{8330772B-A40E-4370-B2E3-069D041D0438}" srcId="{C00D80D0-FEBE-401F-A812-4E5909C7E93D}" destId="{5BC9C4D6-01B6-4DCC-81DA-D0AB718A9EC1}" srcOrd="1" destOrd="0" parTransId="{B96EE9CF-5508-4BF9-B382-CE196716D179}" sibTransId="{6DD25C76-A2F8-43B5-B311-850864CBFD1F}"/>
    <dgm:cxn modelId="{ADA226DB-7AFD-4783-8A6E-9DEC60735DB3}" type="presOf" srcId="{EE4D1558-A65E-4DA1-9CF2-0279FF30F5A5}" destId="{E8B5F289-BD69-4764-A280-7032046CF170}" srcOrd="0" destOrd="0" presId="urn:microsoft.com/office/officeart/2005/8/layout/arrow2"/>
    <dgm:cxn modelId="{B151BE24-FA5D-4822-846A-2954547D6254}" type="presParOf" srcId="{1C6CEEE5-9CD0-455A-9479-F767543B3BC1}" destId="{83C50898-7B04-41A3-89B0-24A8B5B0A6F4}" srcOrd="0" destOrd="0" presId="urn:microsoft.com/office/officeart/2005/8/layout/arrow2"/>
    <dgm:cxn modelId="{A6259FB2-9BF6-4C85-88EA-A617DA0BE6C3}" type="presParOf" srcId="{1C6CEEE5-9CD0-455A-9479-F767543B3BC1}" destId="{31F865D8-E62F-4A79-BB39-B4E7CC2471DE}" srcOrd="1" destOrd="0" presId="urn:microsoft.com/office/officeart/2005/8/layout/arrow2"/>
    <dgm:cxn modelId="{18BBF133-921B-42E0-A3E7-3CA47D1A7984}" type="presParOf" srcId="{31F865D8-E62F-4A79-BB39-B4E7CC2471DE}" destId="{0880D5E3-CCE4-48F6-B7DD-216FB39FE6BE}" srcOrd="0" destOrd="0" presId="urn:microsoft.com/office/officeart/2005/8/layout/arrow2"/>
    <dgm:cxn modelId="{F0C2628E-A85B-4442-B48F-2597F8AB1A33}" type="presParOf" srcId="{31F865D8-E62F-4A79-BB39-B4E7CC2471DE}" destId="{1464D12F-2956-4EC5-BAE6-158816FF2969}" srcOrd="1" destOrd="0" presId="urn:microsoft.com/office/officeart/2005/8/layout/arrow2"/>
    <dgm:cxn modelId="{EFE9D57A-C347-4B9E-B676-0F525E45FEBF}" type="presParOf" srcId="{31F865D8-E62F-4A79-BB39-B4E7CC2471DE}" destId="{F93503DC-D972-4375-85D6-9DBC8AA50A17}" srcOrd="2" destOrd="0" presId="urn:microsoft.com/office/officeart/2005/8/layout/arrow2"/>
    <dgm:cxn modelId="{D27A1C35-8C75-4F37-A825-F778EC7877FB}" type="presParOf" srcId="{31F865D8-E62F-4A79-BB39-B4E7CC2471DE}" destId="{3B02F145-1184-489E-963D-A98D73935ACA}" srcOrd="3" destOrd="0" presId="urn:microsoft.com/office/officeart/2005/8/layout/arrow2"/>
    <dgm:cxn modelId="{7B4A0C39-FA35-4444-9C44-97DA5EDD232B}" type="presParOf" srcId="{31F865D8-E62F-4A79-BB39-B4E7CC2471DE}" destId="{BFB4D4E0-0F53-4C07-80FC-23300CCAB0B3}" srcOrd="4" destOrd="0" presId="urn:microsoft.com/office/officeart/2005/8/layout/arrow2"/>
    <dgm:cxn modelId="{EEE36BAC-8E51-4770-88F4-CAE737C0E8C2}" type="presParOf" srcId="{31F865D8-E62F-4A79-BB39-B4E7CC2471DE}" destId="{7F1A3713-8A69-4D4F-9366-430115D01E6B}" srcOrd="5" destOrd="0" presId="urn:microsoft.com/office/officeart/2005/8/layout/arrow2"/>
    <dgm:cxn modelId="{9534256D-11C4-4F34-AA76-A9ACC8F1610A}" type="presParOf" srcId="{31F865D8-E62F-4A79-BB39-B4E7CC2471DE}" destId="{870D3929-7D8B-4801-A5FF-682411B5B925}" srcOrd="6" destOrd="0" presId="urn:microsoft.com/office/officeart/2005/8/layout/arrow2"/>
    <dgm:cxn modelId="{6A89EF6F-AB31-4234-8798-E5D0A66C2141}" type="presParOf" srcId="{31F865D8-E62F-4A79-BB39-B4E7CC2471DE}" destId="{E8B5F289-BD69-4764-A280-7032046CF170}" srcOrd="7" destOrd="0" presId="urn:microsoft.com/office/officeart/2005/8/layout/arrow2"/>
    <dgm:cxn modelId="{2F2BB970-FE50-4614-A634-8A86542AD58D}" type="presParOf" srcId="{31F865D8-E62F-4A79-BB39-B4E7CC2471DE}" destId="{E71CC727-768E-4327-8C2A-3A77EBE61C1E}" srcOrd="8" destOrd="0" presId="urn:microsoft.com/office/officeart/2005/8/layout/arrow2"/>
    <dgm:cxn modelId="{DB8C308E-488B-4B3D-BBA9-C5179743BE4A}" type="presParOf" srcId="{31F865D8-E62F-4A79-BB39-B4E7CC2471DE}" destId="{670C64DA-9BBF-4288-9EF2-5F2D24BA8008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C50898-7B04-41A3-89B0-24A8B5B0A6F4}">
      <dsp:nvSpPr>
        <dsp:cNvPr id="0" name=""/>
        <dsp:cNvSpPr/>
      </dsp:nvSpPr>
      <dsp:spPr>
        <a:xfrm>
          <a:off x="385203" y="0"/>
          <a:ext cx="6502400" cy="40640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4">
                <a:tint val="55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tint val="55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tint val="55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880D5E3-CCE4-48F6-B7DD-216FB39FE6BE}">
      <dsp:nvSpPr>
        <dsp:cNvPr id="0" name=""/>
        <dsp:cNvSpPr/>
      </dsp:nvSpPr>
      <dsp:spPr>
        <a:xfrm>
          <a:off x="1025690" y="3021990"/>
          <a:ext cx="149555" cy="149555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64D12F-2956-4EC5-BAE6-158816FF2969}">
      <dsp:nvSpPr>
        <dsp:cNvPr id="0" name=""/>
        <dsp:cNvSpPr/>
      </dsp:nvSpPr>
      <dsp:spPr>
        <a:xfrm>
          <a:off x="1100467" y="3096768"/>
          <a:ext cx="851814" cy="967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246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Proteínas</a:t>
          </a:r>
          <a:endParaRPr lang="es-ES" sz="1100" b="1" kern="1200" dirty="0"/>
        </a:p>
      </dsp:txBody>
      <dsp:txXfrm>
        <a:off x="1100467" y="3096768"/>
        <a:ext cx="851814" cy="967232"/>
      </dsp:txXfrm>
    </dsp:sp>
    <dsp:sp modelId="{F93503DC-D972-4375-85D6-9DBC8AA50A17}">
      <dsp:nvSpPr>
        <dsp:cNvPr id="0" name=""/>
        <dsp:cNvSpPr/>
      </dsp:nvSpPr>
      <dsp:spPr>
        <a:xfrm>
          <a:off x="1835239" y="2244140"/>
          <a:ext cx="234086" cy="234086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-9711"/>
                <a:satOff val="41"/>
                <a:lumOff val="15818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-9711"/>
                <a:satOff val="41"/>
                <a:lumOff val="15818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-9711"/>
                <a:satOff val="41"/>
                <a:lumOff val="15818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02F145-1184-489E-963D-A98D73935ACA}">
      <dsp:nvSpPr>
        <dsp:cNvPr id="0" name=""/>
        <dsp:cNvSpPr/>
      </dsp:nvSpPr>
      <dsp:spPr>
        <a:xfrm>
          <a:off x="1952282" y="2361183"/>
          <a:ext cx="1079398" cy="1702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038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Gastrina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(Células G) </a:t>
          </a:r>
          <a:endParaRPr lang="es-ES" sz="1100" b="1" kern="1200" dirty="0"/>
        </a:p>
      </dsp:txBody>
      <dsp:txXfrm>
        <a:off x="1952282" y="2361183"/>
        <a:ext cx="1079398" cy="1702816"/>
      </dsp:txXfrm>
    </dsp:sp>
    <dsp:sp modelId="{BFB4D4E0-0F53-4C07-80FC-23300CCAB0B3}">
      <dsp:nvSpPr>
        <dsp:cNvPr id="0" name=""/>
        <dsp:cNvSpPr/>
      </dsp:nvSpPr>
      <dsp:spPr>
        <a:xfrm>
          <a:off x="2875623" y="1623974"/>
          <a:ext cx="312115" cy="312115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-19422"/>
                <a:satOff val="82"/>
                <a:lumOff val="31635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-19422"/>
                <a:satOff val="82"/>
                <a:lumOff val="31635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-19422"/>
                <a:satOff val="82"/>
                <a:lumOff val="3163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1A3713-8A69-4D4F-9366-430115D01E6B}">
      <dsp:nvSpPr>
        <dsp:cNvPr id="0" name=""/>
        <dsp:cNvSpPr/>
      </dsp:nvSpPr>
      <dsp:spPr>
        <a:xfrm>
          <a:off x="3024339" y="1780032"/>
          <a:ext cx="1254963" cy="2283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Células </a:t>
          </a:r>
          <a:r>
            <a:rPr lang="es-GT" sz="1100" b="1" kern="1200" dirty="0" err="1" smtClean="0"/>
            <a:t>Enterocromafines</a:t>
          </a:r>
          <a:endParaRPr lang="es-ES" sz="1100" b="1" kern="1200" dirty="0"/>
        </a:p>
      </dsp:txBody>
      <dsp:txXfrm>
        <a:off x="3024339" y="1780032"/>
        <a:ext cx="1254963" cy="2283968"/>
      </dsp:txXfrm>
    </dsp:sp>
    <dsp:sp modelId="{870D3929-7D8B-4801-A5FF-682411B5B925}">
      <dsp:nvSpPr>
        <dsp:cNvPr id="0" name=""/>
        <dsp:cNvSpPr/>
      </dsp:nvSpPr>
      <dsp:spPr>
        <a:xfrm>
          <a:off x="4085069" y="1139545"/>
          <a:ext cx="403148" cy="403148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-19422"/>
                <a:satOff val="82"/>
                <a:lumOff val="31635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-19422"/>
                <a:satOff val="82"/>
                <a:lumOff val="31635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-19422"/>
                <a:satOff val="82"/>
                <a:lumOff val="3163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B5F289-BD69-4764-A280-7032046CF170}">
      <dsp:nvSpPr>
        <dsp:cNvPr id="0" name=""/>
        <dsp:cNvSpPr/>
      </dsp:nvSpPr>
      <dsp:spPr>
        <a:xfrm rot="10800000" flipV="1">
          <a:off x="4320482" y="1368144"/>
          <a:ext cx="1300480" cy="419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20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Histamina</a:t>
          </a:r>
          <a:endParaRPr lang="es-ES" sz="1100" b="1" kern="1200" dirty="0"/>
        </a:p>
      </dsp:txBody>
      <dsp:txXfrm rot="10800000" flipV="1">
        <a:off x="4320482" y="1368144"/>
        <a:ext cx="1300480" cy="419405"/>
      </dsp:txXfrm>
    </dsp:sp>
    <dsp:sp modelId="{E71CC727-768E-4327-8C2A-3A77EBE61C1E}">
      <dsp:nvSpPr>
        <dsp:cNvPr id="0" name=""/>
        <dsp:cNvSpPr/>
      </dsp:nvSpPr>
      <dsp:spPr>
        <a:xfrm>
          <a:off x="5330279" y="816051"/>
          <a:ext cx="513689" cy="513689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-9711"/>
                <a:satOff val="41"/>
                <a:lumOff val="15818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-9711"/>
                <a:satOff val="41"/>
                <a:lumOff val="15818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-9711"/>
                <a:satOff val="41"/>
                <a:lumOff val="15818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0C64DA-9BBF-4288-9EF2-5F2D24BA8008}">
      <dsp:nvSpPr>
        <dsp:cNvPr id="0" name=""/>
        <dsp:cNvSpPr/>
      </dsp:nvSpPr>
      <dsp:spPr>
        <a:xfrm>
          <a:off x="5400596" y="936112"/>
          <a:ext cx="1300480" cy="29911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93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Aumenta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err="1" smtClean="0"/>
            <a:t>HCl</a:t>
          </a:r>
          <a:endParaRPr lang="es-ES" sz="1100" b="1" kern="1200" dirty="0"/>
        </a:p>
      </dsp:txBody>
      <dsp:txXfrm>
        <a:off x="5400596" y="936112"/>
        <a:ext cx="1300480" cy="2991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B0B49-1D28-4B82-9DA3-0A2E04C5F2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F0641-4101-40A0-8B53-4BB228EB12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36BF2-4AC0-46D3-A07E-0A57310B7F8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F2504-82CD-46BF-9093-4946571CE26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B3342-4131-48C0-A360-B06BFD0128D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A7292-6B68-4964-8A42-18411052C60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0BDEB-747B-4ED2-B74F-1DECA49C5288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DBA322-4175-4601-93BC-5EFAB925F5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0B4F3A-1BB7-4376-B69C-F2403ED0009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975CF-732F-4C9C-B5A6-B19ED8E04A7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DEEEB-BFD1-433A-AC5F-7344FDE1A74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18F93-972B-4B63-9E46-264B0CD7AA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pPr>
              <a:defRPr/>
            </a:pPr>
            <a:fld id="{B0063373-570C-4B36-80BF-0BD05081B49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E2A216-676C-43CC-B598-1B6B6A2C744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2E48D9-77D0-47FC-BF78-9C75CBB323B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17B30-16CA-44D3-BC28-6D5607A6C0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D564F-ED9E-4052-964E-36C013AD88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D1673-3A6A-44BE-8E96-8D8672E614E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DF3EC-EE24-4F8A-9FC3-98C42AF3A3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2AED6-1E71-422B-B772-B2A26B931C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AC4BC-B5FB-4DCA-90DA-1D6A05E334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2C44E-ACF3-4B91-A617-D01E71BFBA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224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4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4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1465622-0757-4C48-ADE8-047BAAFFBA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AAF1605B-70FA-4429-8986-6B24EAACE66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39752" y="3140968"/>
            <a:ext cx="6408886" cy="14939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r" eaLnBrk="1" hangingPunct="1"/>
            <a:r>
              <a:rPr lang="es-MX" sz="3200" i="1" dirty="0" smtClean="0">
                <a:solidFill>
                  <a:srgbClr val="FFFF00"/>
                </a:solidFill>
              </a:rPr>
              <a:t/>
            </a:r>
            <a:br>
              <a:rPr lang="es-MX" sz="3200" i="1" dirty="0" smtClean="0">
                <a:solidFill>
                  <a:srgbClr val="FFFF00"/>
                </a:solidFill>
              </a:rPr>
            </a:br>
            <a:r>
              <a:rPr lang="es-MX" sz="3200" i="1" dirty="0" smtClean="0">
                <a:solidFill>
                  <a:srgbClr val="FFFF00"/>
                </a:solidFill>
              </a:rPr>
              <a:t/>
            </a:r>
            <a:br>
              <a:rPr lang="es-MX" sz="3200" i="1" dirty="0" smtClean="0">
                <a:solidFill>
                  <a:srgbClr val="FFFF00"/>
                </a:solidFill>
              </a:rPr>
            </a:br>
            <a:r>
              <a:rPr lang="es-MX" sz="3200" i="1" dirty="0" smtClean="0">
                <a:solidFill>
                  <a:srgbClr val="FFFF00"/>
                </a:solidFill>
              </a:rPr>
              <a:t>Secreción del aparato digestivo</a:t>
            </a:r>
            <a:endParaRPr lang="es-ES" sz="3200" i="1" dirty="0" smtClean="0">
              <a:solidFill>
                <a:srgbClr val="FFFF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800" y="5157192"/>
            <a:ext cx="5791200" cy="1441450"/>
          </a:xfrm>
        </p:spPr>
        <p:txBody>
          <a:bodyPr>
            <a:normAutofit/>
          </a:bodyPr>
          <a:lstStyle/>
          <a:p>
            <a:pPr algn="r" eaLnBrk="1" hangingPunct="1">
              <a:lnSpc>
                <a:spcPct val="80000"/>
              </a:lnSpc>
            </a:pPr>
            <a:r>
              <a:rPr lang="es-MX" i="1" dirty="0" smtClean="0"/>
              <a:t>Dr. Johnnathan Emanuel Molina</a:t>
            </a:r>
          </a:p>
          <a:p>
            <a:pPr algn="r" eaLnBrk="1" hangingPunct="1">
              <a:lnSpc>
                <a:spcPct val="80000"/>
              </a:lnSpc>
            </a:pPr>
            <a:r>
              <a:rPr lang="es-MX" i="1" dirty="0" smtClean="0"/>
              <a:t>Médico y Cirujano</a:t>
            </a:r>
          </a:p>
          <a:p>
            <a:pPr algn="r" eaLnBrk="1" hangingPunct="1">
              <a:lnSpc>
                <a:spcPct val="80000"/>
              </a:lnSpc>
            </a:pPr>
            <a:r>
              <a:rPr lang="es-MX" i="1" dirty="0" smtClean="0"/>
              <a:t>Fisiología Humana</a:t>
            </a:r>
          </a:p>
        </p:txBody>
      </p:sp>
      <p:pic>
        <p:nvPicPr>
          <p:cNvPr id="69634" name="Picture 2" descr="http://cdn2-b.examiner.com/sites/default/files/styles/image_content_width/hash/6a/bd/1374878977_1039_stomach.jpg?itok=Po7Cu7X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650138"/>
            <a:ext cx="2630562" cy="155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6" name="Picture 4" descr="http://www.jusac.net/wp-content/uploads/2011/05/PROPUESTA-LOGOTIPO-USAC-VERSION-FULL-COLOR.jpg"/>
          <p:cNvPicPr>
            <a:picLocks noChangeAspect="1" noChangeArrowheads="1"/>
          </p:cNvPicPr>
          <p:nvPr/>
        </p:nvPicPr>
        <p:blipFill>
          <a:blip r:embed="rId3" cstate="print"/>
          <a:srcRect l="11714" t="16666" r="14660" b="8334"/>
          <a:stretch>
            <a:fillRect/>
          </a:stretch>
        </p:blipFill>
        <p:spPr bwMode="auto">
          <a:xfrm>
            <a:off x="467544" y="620688"/>
            <a:ext cx="371937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landusa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5" name="Rectangle 5"/>
          <p:cNvSpPr>
            <a:spLocks noGrp="1" noChangeArrowheads="1"/>
          </p:cNvSpPr>
          <p:nvPr>
            <p:ph type="title"/>
          </p:nvPr>
        </p:nvSpPr>
        <p:spPr>
          <a:xfrm>
            <a:off x="2195513" y="457200"/>
            <a:ext cx="6048375" cy="811213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s-MX" smtClean="0">
                <a:solidFill>
                  <a:srgbClr val="FFFF00"/>
                </a:solidFill>
              </a:rPr>
              <a:t>SECRECIÓN DE SALIVA</a:t>
            </a:r>
            <a:endParaRPr lang="es-ES" smtClean="0">
              <a:solidFill>
                <a:srgbClr val="FFFF00"/>
              </a:solidFill>
            </a:endParaRPr>
          </a:p>
        </p:txBody>
      </p:sp>
      <p:sp>
        <p:nvSpPr>
          <p:cNvPr id="14339" name="Rectangle 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s-MX" sz="2000" b="1" dirty="0" smtClean="0">
                <a:solidFill>
                  <a:srgbClr val="FFFF66"/>
                </a:solidFill>
              </a:rPr>
              <a:t>Parótidas(serosa)</a:t>
            </a:r>
            <a:r>
              <a:rPr lang="es-MX" sz="2000" b="1" dirty="0" smtClean="0">
                <a:solidFill>
                  <a:srgbClr val="CCFF66"/>
                </a:solidFill>
              </a:rPr>
              <a:t>, </a:t>
            </a:r>
            <a:r>
              <a:rPr lang="es-MX" sz="2000" b="1" i="1" u="sng" dirty="0" err="1" smtClean="0">
                <a:solidFill>
                  <a:srgbClr val="FF0000"/>
                </a:solidFill>
              </a:rPr>
              <a:t>Sub</a:t>
            </a:r>
            <a:r>
              <a:rPr lang="es-MX" sz="2000" b="1" dirty="0" err="1" smtClean="0">
                <a:solidFill>
                  <a:srgbClr val="CCFF99"/>
                </a:solidFill>
              </a:rPr>
              <a:t>mandibulares</a:t>
            </a:r>
            <a:r>
              <a:rPr lang="es-MX" sz="2000" b="1" dirty="0" smtClean="0">
                <a:solidFill>
                  <a:srgbClr val="CCFF99"/>
                </a:solidFill>
              </a:rPr>
              <a:t> y</a:t>
            </a:r>
            <a:r>
              <a:rPr lang="es-MX" sz="2000" b="1" dirty="0" smtClean="0">
                <a:solidFill>
                  <a:srgbClr val="CCFF66"/>
                </a:solidFill>
              </a:rPr>
              <a:t> </a:t>
            </a:r>
            <a:r>
              <a:rPr lang="es-MX" sz="2000" b="1" i="1" u="sng" dirty="0" smtClean="0">
                <a:solidFill>
                  <a:srgbClr val="FF0000"/>
                </a:solidFill>
              </a:rPr>
              <a:t>Sub</a:t>
            </a:r>
            <a:r>
              <a:rPr lang="es-MX" sz="2000" b="1" dirty="0" smtClean="0">
                <a:solidFill>
                  <a:srgbClr val="FF9900"/>
                </a:solidFill>
              </a:rPr>
              <a:t>linguales y bucales(moco).</a:t>
            </a:r>
          </a:p>
          <a:p>
            <a:pPr eaLnBrk="1" hangingPunct="1">
              <a:lnSpc>
                <a:spcPct val="90000"/>
              </a:lnSpc>
            </a:pPr>
            <a:endParaRPr lang="es-MX" sz="2000" b="1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s-MX" sz="2000" b="1" dirty="0" smtClean="0">
                <a:solidFill>
                  <a:srgbClr val="CCFF66"/>
                </a:solidFill>
              </a:rPr>
              <a:t>800-1500 ml/día, pH 6-7</a:t>
            </a:r>
          </a:p>
          <a:p>
            <a:pPr eaLnBrk="1" hangingPunct="1">
              <a:lnSpc>
                <a:spcPct val="90000"/>
              </a:lnSpc>
            </a:pPr>
            <a:endParaRPr lang="es-MX" sz="2000" b="1" dirty="0" smtClean="0">
              <a:solidFill>
                <a:srgbClr val="CCFF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s-MX" sz="2000" b="1" dirty="0" smtClean="0">
                <a:solidFill>
                  <a:srgbClr val="CCFF66"/>
                </a:solidFill>
              </a:rPr>
              <a:t>2 tipos de </a:t>
            </a:r>
            <a:r>
              <a:rPr lang="es-MX" sz="2000" b="1" dirty="0" err="1" smtClean="0">
                <a:solidFill>
                  <a:srgbClr val="CCFF66"/>
                </a:solidFill>
              </a:rPr>
              <a:t>secereción</a:t>
            </a:r>
            <a:r>
              <a:rPr lang="es-MX" sz="2000" b="1" dirty="0" smtClean="0">
                <a:solidFill>
                  <a:srgbClr val="CCFF66"/>
                </a:solidFill>
              </a:rPr>
              <a:t> proteica: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>
                <a:solidFill>
                  <a:srgbClr val="CCFF66"/>
                </a:solidFill>
              </a:rPr>
              <a:t>1)ptialina (</a:t>
            </a:r>
            <a:r>
              <a:rPr lang="el-GR" sz="2000" b="1" dirty="0" smtClean="0">
                <a:solidFill>
                  <a:schemeClr val="bg2"/>
                </a:solidFill>
                <a:cs typeface="Arial" charset="0"/>
              </a:rPr>
              <a:t>α</a:t>
            </a:r>
            <a:r>
              <a:rPr lang="es-MX" sz="2000" b="1" dirty="0" smtClean="0">
                <a:solidFill>
                  <a:schemeClr val="bg2"/>
                </a:solidFill>
                <a:cs typeface="Arial" charset="0"/>
              </a:rPr>
              <a:t> amilasa</a:t>
            </a:r>
            <a:r>
              <a:rPr lang="es-MX" sz="2000" b="1" dirty="0" smtClean="0">
                <a:solidFill>
                  <a:srgbClr val="CCFF66"/>
                </a:solidFill>
                <a:cs typeface="Arial" charset="0"/>
              </a:rPr>
              <a:t>) enlaces 1        4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>
                <a:solidFill>
                  <a:srgbClr val="CCFF66"/>
                </a:solidFill>
                <a:cs typeface="Arial" charset="0"/>
              </a:rPr>
              <a:t>2)Mucina</a:t>
            </a:r>
          </a:p>
          <a:p>
            <a:pPr eaLnBrk="1" hangingPunct="1">
              <a:lnSpc>
                <a:spcPct val="90000"/>
              </a:lnSpc>
              <a:buNone/>
            </a:pPr>
            <a:endParaRPr lang="es-MX" sz="2000" b="1" dirty="0" smtClean="0">
              <a:solidFill>
                <a:srgbClr val="CCFF66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>
                <a:solidFill>
                  <a:srgbClr val="CCFF66"/>
                </a:solidFill>
                <a:cs typeface="Arial" charset="0"/>
              </a:rPr>
              <a:t>Iones:  mucho K+ (7 veces) y HCO3- (triple)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>
                <a:solidFill>
                  <a:srgbClr val="CCFF66"/>
                </a:solidFill>
                <a:cs typeface="Arial" charset="0"/>
              </a:rPr>
              <a:t>               poco     Na+ y Cl- (1/7)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3995936" y="34290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print"/>
          <a:srcRect l="5583" t="24806" r="47166" b="18500"/>
          <a:stretch>
            <a:fillRect/>
          </a:stretch>
        </p:blipFill>
        <p:spPr bwMode="auto">
          <a:xfrm>
            <a:off x="0" y="-19050"/>
            <a:ext cx="882015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62238" y="457200"/>
            <a:ext cx="6481762" cy="884238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s-MX" smtClean="0">
                <a:solidFill>
                  <a:srgbClr val="FFFF00"/>
                </a:solidFill>
              </a:rPr>
              <a:t>SECRECIÓN DE SALIVA</a:t>
            </a:r>
            <a:endParaRPr lang="es-ES" smtClean="0">
              <a:solidFill>
                <a:srgbClr val="FFFF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81200"/>
            <a:ext cx="9144000" cy="4114800"/>
          </a:xfrm>
        </p:spPr>
        <p:txBody>
          <a:bodyPr>
            <a:normAutofit/>
          </a:bodyPr>
          <a:lstStyle/>
          <a:p>
            <a:pPr eaLnBrk="1" hangingPunct="1"/>
            <a:r>
              <a:rPr lang="es-MX" sz="1600" dirty="0" smtClean="0"/>
              <a:t>2 fases de secreción (1.-Acinos y 2.-Conductos)</a:t>
            </a:r>
          </a:p>
          <a:p>
            <a:pPr eaLnBrk="1" hangingPunct="1">
              <a:buNone/>
            </a:pPr>
            <a:r>
              <a:rPr lang="es-MX" sz="1600" dirty="0" smtClean="0"/>
              <a:t>1)SECRECIÓN PRIMARIA.         </a:t>
            </a:r>
            <a:r>
              <a:rPr lang="es-MX" sz="1600" dirty="0" smtClean="0">
                <a:solidFill>
                  <a:schemeClr val="accent2"/>
                </a:solidFill>
              </a:rPr>
              <a:t> </a:t>
            </a:r>
            <a:r>
              <a:rPr lang="es-MX" sz="1600" dirty="0" smtClean="0">
                <a:solidFill>
                  <a:srgbClr val="99CC00"/>
                </a:solidFill>
              </a:rPr>
              <a:t>Ptialina y mucina e iones con  niveles similares al LEC</a:t>
            </a:r>
          </a:p>
          <a:p>
            <a:pPr eaLnBrk="1" hangingPunct="1"/>
            <a:endParaRPr lang="es-MX" sz="1600" dirty="0" smtClean="0">
              <a:solidFill>
                <a:srgbClr val="FFFF00"/>
              </a:solidFill>
            </a:endParaRPr>
          </a:p>
          <a:p>
            <a:pPr eaLnBrk="1" hangingPunct="1">
              <a:buNone/>
            </a:pPr>
            <a:r>
              <a:rPr lang="es-MX" sz="1600" dirty="0" smtClean="0">
                <a:solidFill>
                  <a:srgbClr val="FFFF00"/>
                </a:solidFill>
              </a:rPr>
              <a:t>2)Reabsorción ACTIVA de Na+ y Secreción ACTIVA de K+ (produce electronegatividad de -70mV)</a:t>
            </a:r>
          </a:p>
          <a:p>
            <a:pPr eaLnBrk="1" hangingPunct="1">
              <a:buNone/>
            </a:pPr>
            <a:r>
              <a:rPr lang="es-MX" sz="1600" dirty="0" smtClean="0"/>
              <a:t>-La electronegatividad hace que por difusión pasiva se reabsorba el Cl-</a:t>
            </a:r>
          </a:p>
          <a:p>
            <a:pPr eaLnBrk="1" hangingPunct="1">
              <a:buNone/>
            </a:pPr>
            <a:r>
              <a:rPr lang="es-MX" sz="1600" dirty="0" smtClean="0"/>
              <a:t>-La secreción de Bicarbonato es un intercambio con el Cl- (y activa, ambas)</a:t>
            </a:r>
          </a:p>
          <a:p>
            <a:pPr eaLnBrk="1" hangingPunct="1">
              <a:buNone/>
            </a:pPr>
            <a:endParaRPr lang="es-ES" sz="1600" dirty="0" smtClean="0">
              <a:solidFill>
                <a:srgbClr val="FFFF00"/>
              </a:solidFill>
            </a:endParaRPr>
          </a:p>
        </p:txBody>
      </p:sp>
      <p:pic>
        <p:nvPicPr>
          <p:cNvPr id="16391" name="Picture 7" descr="t1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16136" r="4831" b="17799"/>
          <a:stretch>
            <a:fillRect/>
          </a:stretch>
        </p:blipFill>
        <p:spPr bwMode="auto">
          <a:xfrm>
            <a:off x="6406764" y="3573016"/>
            <a:ext cx="2737236" cy="328498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astro21"/>
          <p:cNvPicPr>
            <a:picLocks noChangeAspect="1" noChangeArrowheads="1"/>
          </p:cNvPicPr>
          <p:nvPr/>
        </p:nvPicPr>
        <p:blipFill>
          <a:blip r:embed="rId2" cstate="print"/>
          <a:srcRect l="2391" r="67081" b="59575"/>
          <a:stretch>
            <a:fillRect/>
          </a:stretch>
        </p:blipFill>
        <p:spPr bwMode="auto">
          <a:xfrm>
            <a:off x="2952750" y="0"/>
            <a:ext cx="6191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50825" y="476250"/>
            <a:ext cx="22336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i="1"/>
              <a:t>Flujo lento</a:t>
            </a:r>
            <a:r>
              <a:rPr lang="es-ES"/>
              <a:t>:</a:t>
            </a:r>
          </a:p>
          <a:p>
            <a:pPr>
              <a:spcBef>
                <a:spcPct val="50000"/>
              </a:spcBef>
            </a:pPr>
            <a:r>
              <a:rPr lang="es-ES"/>
              <a:t>    </a:t>
            </a:r>
            <a:r>
              <a:rPr lang="es-ES" sz="2000" b="1" i="1"/>
              <a:t>concentraciones de Na, Cl, y HCO3 y      de K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50825" y="1341438"/>
            <a:ext cx="73025" cy="287337"/>
          </a:xfrm>
          <a:prstGeom prst="downArrow">
            <a:avLst>
              <a:gd name="adj1" fmla="val 50000"/>
              <a:gd name="adj2" fmla="val 98369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476375" y="1989138"/>
            <a:ext cx="73025" cy="215900"/>
          </a:xfrm>
          <a:prstGeom prst="upArrow">
            <a:avLst>
              <a:gd name="adj1" fmla="val 50000"/>
              <a:gd name="adj2" fmla="val 7391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9388" y="3789363"/>
            <a:ext cx="22320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i="1"/>
              <a:t>Flujo alto</a:t>
            </a:r>
            <a:r>
              <a:rPr lang="es-ES"/>
              <a:t>:</a:t>
            </a:r>
          </a:p>
          <a:p>
            <a:pPr>
              <a:spcBef>
                <a:spcPct val="50000"/>
              </a:spcBef>
            </a:pPr>
            <a:r>
              <a:rPr lang="es-ES" sz="2000" b="1" i="1"/>
              <a:t>La composición de la saliva es bastante cercana a la del plasma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79388" y="260350"/>
            <a:ext cx="2376487" cy="2305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07950" y="3716338"/>
            <a:ext cx="2232025" cy="2449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457200"/>
            <a:ext cx="6624638" cy="668338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s-MX" sz="3500" smtClean="0"/>
              <a:t>FUNCIONES  DELA SALIVA</a:t>
            </a:r>
            <a:endParaRPr lang="es-ES" sz="35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1700213"/>
            <a:ext cx="7849492" cy="4968875"/>
          </a:xfrm>
        </p:spPr>
        <p:txBody>
          <a:bodyPr>
            <a:normAutofit/>
          </a:bodyPr>
          <a:lstStyle/>
          <a:p>
            <a:pPr eaLnBrk="1" hangingPunct="1"/>
            <a:r>
              <a:rPr lang="es-MX" sz="1600" dirty="0" smtClean="0"/>
              <a:t>Preservación de tejidos bucales.</a:t>
            </a:r>
          </a:p>
          <a:p>
            <a:pPr eaLnBrk="1" hangingPunct="1"/>
            <a:endParaRPr lang="es-MX" sz="1600" dirty="0" smtClean="0"/>
          </a:p>
          <a:p>
            <a:pPr eaLnBrk="1" hangingPunct="1"/>
            <a:r>
              <a:rPr lang="es-MX" sz="1600" b="1" dirty="0" smtClean="0"/>
              <a:t>Lava y arrastra las bacterias y partículas alimenticias</a:t>
            </a:r>
          </a:p>
          <a:p>
            <a:pPr eaLnBrk="1" hangingPunct="1"/>
            <a:r>
              <a:rPr lang="es-MX" sz="1600" b="1" dirty="0" smtClean="0"/>
              <a:t>Factores que destruyen las bacterias:             </a:t>
            </a:r>
          </a:p>
          <a:p>
            <a:pPr eaLnBrk="1" hangingPunct="1">
              <a:buNone/>
            </a:pPr>
            <a:r>
              <a:rPr lang="es-MX" sz="1600" b="1" dirty="0" smtClean="0"/>
              <a:t>-</a:t>
            </a:r>
            <a:r>
              <a:rPr lang="es-MX" sz="1600" b="1" dirty="0" err="1" smtClean="0"/>
              <a:t>tiocianato</a:t>
            </a:r>
            <a:endParaRPr lang="es-MX" sz="1600" b="1" dirty="0" smtClean="0"/>
          </a:p>
          <a:p>
            <a:pPr eaLnBrk="1" hangingPunct="1">
              <a:buNone/>
            </a:pPr>
            <a:r>
              <a:rPr lang="es-MX" sz="1600" b="1" dirty="0" smtClean="0"/>
              <a:t>-enzimas proteolíticas (</a:t>
            </a:r>
            <a:r>
              <a:rPr lang="es-MX" sz="1600" b="1" dirty="0" err="1" smtClean="0"/>
              <a:t>lisozima</a:t>
            </a:r>
            <a:r>
              <a:rPr lang="es-MX" sz="1600" b="1" dirty="0" smtClean="0"/>
              <a:t>)</a:t>
            </a:r>
          </a:p>
          <a:p>
            <a:pPr eaLnBrk="1" hangingPunct="1">
              <a:buNone/>
            </a:pPr>
            <a:r>
              <a:rPr lang="es-MX" sz="1600" b="1" dirty="0" smtClean="0"/>
              <a:t>-anticuerpos (cuál?)</a:t>
            </a:r>
          </a:p>
          <a:p>
            <a:pPr eaLnBrk="1" hangingPunct="1">
              <a:buNone/>
            </a:pPr>
            <a:endParaRPr lang="es-MX" sz="1600" b="1" dirty="0" smtClean="0"/>
          </a:p>
          <a:p>
            <a:pPr eaLnBrk="1" hangingPunct="1">
              <a:buNone/>
            </a:pPr>
            <a:r>
              <a:rPr lang="es-MX" sz="1600" b="1" dirty="0" smtClean="0"/>
              <a:t>-Señales nerviosas para la secreción salival…</a:t>
            </a:r>
          </a:p>
          <a:p>
            <a:pPr eaLnBrk="1" hangingPunct="1">
              <a:buNone/>
            </a:pPr>
            <a:r>
              <a:rPr lang="es-MX" sz="1600" b="1" dirty="0" smtClean="0"/>
              <a:t>-Núcleos salivales superior e inferior en el tronco encefálico (excitan o inhiben)</a:t>
            </a:r>
          </a:p>
          <a:p>
            <a:pPr eaLnBrk="1" hangingPunct="1">
              <a:buNone/>
            </a:pPr>
            <a:r>
              <a:rPr lang="es-MX" sz="1600" b="1" dirty="0" smtClean="0"/>
              <a:t>-Rugoso vs. Liso</a:t>
            </a:r>
          </a:p>
          <a:p>
            <a:pPr eaLnBrk="1" hangingPunct="1">
              <a:buNone/>
            </a:pPr>
            <a:r>
              <a:rPr lang="es-MX" sz="1600" b="1" dirty="0" smtClean="0"/>
              <a:t>-Amargo</a:t>
            </a:r>
          </a:p>
          <a:p>
            <a:pPr eaLnBrk="1" hangingPunct="1">
              <a:buNone/>
            </a:pPr>
            <a:endParaRPr lang="es-GT" sz="1600" b="1" dirty="0" smtClean="0"/>
          </a:p>
          <a:p>
            <a:pPr eaLnBrk="1" hangingPunct="1">
              <a:buNone/>
            </a:pPr>
            <a:r>
              <a:rPr lang="es-GT" sz="1600" b="1" dirty="0" smtClean="0"/>
              <a:t>-Aporte sanguíneo es vital para la producción de saliva</a:t>
            </a:r>
          </a:p>
          <a:p>
            <a:pPr eaLnBrk="1" hangingPunct="1">
              <a:buNone/>
            </a:pPr>
            <a:r>
              <a:rPr lang="es-GT" sz="1600" b="1" dirty="0" smtClean="0"/>
              <a:t>-La misma saliva </a:t>
            </a:r>
            <a:r>
              <a:rPr lang="es-GT" sz="1600" b="1" dirty="0" err="1" smtClean="0"/>
              <a:t>vasodilada</a:t>
            </a:r>
            <a:r>
              <a:rPr lang="es-ES" sz="1600" b="1" dirty="0" smtClean="0"/>
              <a:t> y produce </a:t>
            </a:r>
            <a:r>
              <a:rPr lang="es-ES" sz="1600" b="1" dirty="0" err="1" smtClean="0"/>
              <a:t>calicreína</a:t>
            </a:r>
            <a:r>
              <a:rPr lang="es-ES" sz="1600" b="1" dirty="0" smtClean="0"/>
              <a:t> (una enzima) que produce bradicinina (vasodilatador potente)</a:t>
            </a:r>
          </a:p>
          <a:p>
            <a:pPr eaLnBrk="1" hangingPunct="1">
              <a:buNone/>
            </a:pPr>
            <a:endParaRPr lang="es-GT" sz="1600" b="1" dirty="0" smtClean="0"/>
          </a:p>
          <a:p>
            <a:pPr eaLnBrk="1" hangingPunct="1">
              <a:buFontTx/>
              <a:buChar char="-"/>
            </a:pPr>
            <a:r>
              <a:rPr lang="es-GT" sz="1600" b="1" dirty="0" smtClean="0"/>
              <a:t>Nombre 2 enzimas que produzca el esófago…</a:t>
            </a:r>
          </a:p>
          <a:p>
            <a:pPr eaLnBrk="1" hangingPunct="1">
              <a:buNone/>
            </a:pPr>
            <a:endParaRPr lang="es-GT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25954" name="Picture 2" descr="C:\Users\Jonathan\Desktop\siempre te criticarán.jpg"/>
          <p:cNvPicPr>
            <a:picLocks noChangeAspect="1" noChangeArrowheads="1"/>
          </p:cNvPicPr>
          <p:nvPr/>
        </p:nvPicPr>
        <p:blipFill>
          <a:blip r:embed="rId2" cstate="print"/>
          <a:srcRect l="9838" t="9080" r="10626" b="22449"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http://upload.wikimedia.org/wikipedia/commons/6/66/Estomag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7416824" cy="5922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4211915" y="5589240"/>
            <a:ext cx="1296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dirty="0" smtClean="0">
                <a:solidFill>
                  <a:srgbClr val="363AF0"/>
                </a:solidFill>
              </a:rPr>
              <a:t>Y gastrina</a:t>
            </a:r>
            <a:endParaRPr lang="es-ES" b="1" dirty="0">
              <a:solidFill>
                <a:srgbClr val="363AF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pic>
        <p:nvPicPr>
          <p:cNvPr id="23556" name="Picture 4" descr="46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5292080" y="692696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i="1" u="sng" dirty="0" smtClean="0"/>
              <a:t>2 tipos de Glándulas Gástricas</a:t>
            </a:r>
            <a:endParaRPr lang="es-ES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457200"/>
            <a:ext cx="6192838" cy="811213"/>
          </a:xfrm>
          <a:gradFill rotWithShape="1">
            <a:gsLst>
              <a:gs pos="0">
                <a:srgbClr val="6C1C57"/>
              </a:gs>
              <a:gs pos="50000">
                <a:srgbClr val="E93DBC"/>
              </a:gs>
              <a:gs pos="100000">
                <a:srgbClr val="6C1C57"/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/>
            <a:r>
              <a:rPr lang="es-MX" smtClean="0"/>
              <a:t>SECRECIÓN GÁSTRICA</a:t>
            </a:r>
            <a:endParaRPr lang="es-E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5191"/>
            <a:ext cx="4618856" cy="4625609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s-MX" sz="1600" b="1" dirty="0" smtClean="0">
                <a:solidFill>
                  <a:srgbClr val="66FF99"/>
                </a:solidFill>
              </a:rPr>
              <a:t>Glándulas </a:t>
            </a:r>
            <a:r>
              <a:rPr lang="es-MX" sz="1600" b="1" dirty="0" err="1" smtClean="0">
                <a:solidFill>
                  <a:srgbClr val="66FF99"/>
                </a:solidFill>
              </a:rPr>
              <a:t>oxínticas</a:t>
            </a:r>
            <a:endParaRPr lang="es-MX" sz="1600" b="1" dirty="0" smtClean="0"/>
          </a:p>
          <a:p>
            <a:pPr eaLnBrk="1" hangingPunct="1">
              <a:lnSpc>
                <a:spcPct val="80000"/>
              </a:lnSpc>
            </a:pPr>
            <a:endParaRPr lang="es-MX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Cuerpo y fondo gástrico</a:t>
            </a:r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80% del estómago</a:t>
            </a:r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>
                <a:solidFill>
                  <a:srgbClr val="FFFF66"/>
                </a:solidFill>
              </a:rPr>
              <a:t>Ácido clorhídrico</a:t>
            </a:r>
            <a:r>
              <a:rPr lang="es-MX" sz="1600" b="1" dirty="0" smtClean="0"/>
              <a:t>, </a:t>
            </a:r>
            <a:r>
              <a:rPr lang="es-MX" sz="1600" b="1" dirty="0" err="1" smtClean="0"/>
              <a:t>pepsinógeno</a:t>
            </a:r>
            <a:r>
              <a:rPr lang="es-MX" sz="1600" b="1" dirty="0" smtClean="0"/>
              <a:t>, factor intrínseco y moco</a:t>
            </a:r>
          </a:p>
          <a:p>
            <a:pPr lvl="1" eaLnBrk="1" hangingPunct="1">
              <a:lnSpc>
                <a:spcPct val="80000"/>
              </a:lnSpc>
            </a:pPr>
            <a:endParaRPr lang="es-MX" sz="1600" b="1" dirty="0" smtClean="0"/>
          </a:p>
          <a:p>
            <a:pPr eaLnBrk="1" hangingPunct="1">
              <a:lnSpc>
                <a:spcPct val="80000"/>
              </a:lnSpc>
            </a:pPr>
            <a:r>
              <a:rPr lang="es-MX" sz="1600" b="1" dirty="0" smtClean="0">
                <a:solidFill>
                  <a:srgbClr val="FF9900"/>
                </a:solidFill>
              </a:rPr>
              <a:t>Glándulas pilóricas</a:t>
            </a:r>
          </a:p>
          <a:p>
            <a:pPr eaLnBrk="1" hangingPunct="1">
              <a:lnSpc>
                <a:spcPct val="80000"/>
              </a:lnSpc>
            </a:pPr>
            <a:endParaRPr lang="es-MX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Antro gástrico</a:t>
            </a:r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20 %  del estómago</a:t>
            </a:r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>
                <a:solidFill>
                  <a:srgbClr val="FFFF66"/>
                </a:solidFill>
              </a:rPr>
              <a:t>MOCO</a:t>
            </a:r>
            <a:r>
              <a:rPr lang="es-MX" sz="1600" b="1" dirty="0" smtClean="0"/>
              <a:t>, GASTRINA y un poco de </a:t>
            </a:r>
            <a:r>
              <a:rPr lang="es-MX" sz="1600" b="1" dirty="0" err="1" smtClean="0"/>
              <a:t>pepsinógeno</a:t>
            </a:r>
            <a:endParaRPr lang="es-ES" sz="1600" b="1" dirty="0" smtClean="0"/>
          </a:p>
        </p:txBody>
      </p:sp>
      <p:pic>
        <p:nvPicPr>
          <p:cNvPr id="24581" name="Picture 5" descr="http://4.bp.blogspot.com/_Am5NW0gkH8Q/TC0vh8NVFhI/AAAAAAAAAHs/1_0UEIC5_p8/s1600/Gl%C3%A1ndula+ox%C3%ADntica+del+cuerpo+gastri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628800"/>
            <a:ext cx="3275856" cy="5016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pic>
        <p:nvPicPr>
          <p:cNvPr id="5124" name="Picture 4" descr="radiograf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pic>
        <p:nvPicPr>
          <p:cNvPr id="25604" name="Picture 4" descr="49b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-6000"/>
          </a:blip>
          <a:srcRect l="4005" t="27768" r="5167"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457200"/>
            <a:ext cx="6119812" cy="955675"/>
          </a:xfrm>
          <a:gradFill rotWithShape="1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MX" smtClean="0">
                <a:solidFill>
                  <a:srgbClr val="FF0000"/>
                </a:solidFill>
              </a:rPr>
              <a:t>GLANDULAS OXÍNTICAS</a:t>
            </a:r>
            <a:endParaRPr lang="es-ES" smtClean="0">
              <a:solidFill>
                <a:srgbClr val="FF000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775191"/>
            <a:ext cx="8568952" cy="4625609"/>
          </a:xfrm>
        </p:spPr>
        <p:txBody>
          <a:bodyPr/>
          <a:lstStyle/>
          <a:p>
            <a:pPr eaLnBrk="1" hangingPunct="1"/>
            <a:r>
              <a:rPr lang="es-MX" dirty="0" smtClean="0">
                <a:solidFill>
                  <a:schemeClr val="folHlink"/>
                </a:solidFill>
              </a:rPr>
              <a:t>Tres tipos de células</a:t>
            </a:r>
            <a:r>
              <a:rPr lang="es-MX" dirty="0" smtClean="0"/>
              <a:t>:</a:t>
            </a:r>
          </a:p>
          <a:p>
            <a:pPr eaLnBrk="1" hangingPunct="1"/>
            <a:endParaRPr lang="es-MX" sz="2400" dirty="0" smtClean="0"/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s-MX" sz="2100" b="1" dirty="0" smtClean="0"/>
              <a:t>Mucosas del cuello (</a:t>
            </a:r>
            <a:r>
              <a:rPr lang="es-MX" sz="2100" b="1" dirty="0" smtClean="0">
                <a:solidFill>
                  <a:srgbClr val="FFFF00"/>
                </a:solidFill>
              </a:rPr>
              <a:t>moco y un poco de </a:t>
            </a:r>
            <a:r>
              <a:rPr lang="es-MX" sz="2100" b="1" dirty="0" err="1" smtClean="0">
                <a:solidFill>
                  <a:srgbClr val="FFFF00"/>
                </a:solidFill>
              </a:rPr>
              <a:t>pepsinógeno</a:t>
            </a:r>
            <a:r>
              <a:rPr lang="es-MX" sz="2100" b="1" dirty="0" smtClean="0"/>
              <a:t>)</a:t>
            </a:r>
          </a:p>
          <a:p>
            <a:pPr marL="914400" lvl="1" indent="-457200" eaLnBrk="1" hangingPunct="1">
              <a:buFont typeface="+mj-lt"/>
              <a:buAutoNum type="arabicPeriod"/>
            </a:pPr>
            <a:endParaRPr lang="es-MX" sz="2100" b="1" dirty="0" smtClean="0"/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s-MX" sz="2100" b="1" dirty="0" smtClean="0"/>
              <a:t>Pépticas (</a:t>
            </a:r>
            <a:r>
              <a:rPr lang="es-MX" sz="2100" b="1" dirty="0" err="1" smtClean="0">
                <a:solidFill>
                  <a:srgbClr val="66FF99"/>
                </a:solidFill>
              </a:rPr>
              <a:t>pepsinógeno</a:t>
            </a:r>
            <a:r>
              <a:rPr lang="es-MX" sz="2100" b="1" dirty="0" smtClean="0"/>
              <a:t>) “principales” </a:t>
            </a:r>
            <a:r>
              <a:rPr lang="es-MX" sz="2100" b="1" i="1" dirty="0" smtClean="0"/>
              <a:t>(Las enzimas son “principales”)</a:t>
            </a:r>
          </a:p>
          <a:p>
            <a:pPr marL="914400" lvl="1" indent="-457200" eaLnBrk="1" hangingPunct="1">
              <a:buFont typeface="+mj-lt"/>
              <a:buAutoNum type="arabicPeriod"/>
            </a:pPr>
            <a:endParaRPr lang="es-MX" sz="2100" b="1" dirty="0" smtClean="0"/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s-MX" sz="2100" b="1" dirty="0" smtClean="0"/>
              <a:t>Parietales (</a:t>
            </a:r>
            <a:r>
              <a:rPr lang="es-MX" sz="2100" b="1" dirty="0" err="1" smtClean="0">
                <a:solidFill>
                  <a:schemeClr val="bg2"/>
                </a:solidFill>
              </a:rPr>
              <a:t>àcido</a:t>
            </a:r>
            <a:r>
              <a:rPr lang="es-MX" sz="2100" b="1" dirty="0" smtClean="0">
                <a:solidFill>
                  <a:schemeClr val="bg2"/>
                </a:solidFill>
              </a:rPr>
              <a:t> </a:t>
            </a:r>
            <a:r>
              <a:rPr lang="es-MX" sz="2100" b="1" dirty="0" err="1" smtClean="0">
                <a:solidFill>
                  <a:schemeClr val="bg2"/>
                </a:solidFill>
              </a:rPr>
              <a:t>clorhìdrico</a:t>
            </a:r>
            <a:r>
              <a:rPr lang="es-MX" sz="2100" b="1" dirty="0" smtClean="0"/>
              <a:t> y </a:t>
            </a:r>
            <a:r>
              <a:rPr lang="es-MX" sz="2100" b="1" dirty="0" smtClean="0">
                <a:solidFill>
                  <a:srgbClr val="FF0000"/>
                </a:solidFill>
              </a:rPr>
              <a:t>factor </a:t>
            </a:r>
            <a:r>
              <a:rPr lang="es-MX" sz="2100" b="1" dirty="0" err="1" smtClean="0">
                <a:solidFill>
                  <a:srgbClr val="FF0000"/>
                </a:solidFill>
              </a:rPr>
              <a:t>intrìnseco</a:t>
            </a:r>
            <a:r>
              <a:rPr lang="es-MX" sz="2100" b="1" dirty="0" smtClean="0"/>
              <a:t>)</a:t>
            </a:r>
          </a:p>
          <a:p>
            <a:pPr lvl="1" eaLnBrk="1" hangingPunct="1"/>
            <a:endParaRPr lang="es-ES" sz="21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astro24"/>
          <p:cNvPicPr>
            <a:picLocks noChangeAspect="1" noChangeArrowheads="1"/>
          </p:cNvPicPr>
          <p:nvPr/>
        </p:nvPicPr>
        <p:blipFill>
          <a:blip r:embed="rId2" cstate="print"/>
          <a:srcRect b="60625"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Elipse"/>
          <p:cNvSpPr/>
          <p:nvPr/>
        </p:nvSpPr>
        <p:spPr>
          <a:xfrm>
            <a:off x="1403648" y="3356992"/>
            <a:ext cx="1872208" cy="648072"/>
          </a:xfrm>
          <a:prstGeom prst="ellipse">
            <a:avLst/>
          </a:prstGeom>
          <a:noFill/>
          <a:ln>
            <a:solidFill>
              <a:srgbClr val="363A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Elipse"/>
          <p:cNvSpPr/>
          <p:nvPr/>
        </p:nvSpPr>
        <p:spPr>
          <a:xfrm rot="5400000">
            <a:off x="3203848" y="3140968"/>
            <a:ext cx="1872208" cy="1296144"/>
          </a:xfrm>
          <a:prstGeom prst="ellipse">
            <a:avLst/>
          </a:prstGeom>
          <a:noFill/>
          <a:ln>
            <a:solidFill>
              <a:srgbClr val="363A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Flecha izquierda"/>
          <p:cNvSpPr/>
          <p:nvPr/>
        </p:nvSpPr>
        <p:spPr>
          <a:xfrm>
            <a:off x="5148064" y="2348880"/>
            <a:ext cx="1440160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sz="1200" i="1" dirty="0" err="1" smtClean="0">
                <a:solidFill>
                  <a:schemeClr val="bg1"/>
                </a:solidFill>
              </a:rPr>
              <a:t>Anhidrasa</a:t>
            </a:r>
            <a:r>
              <a:rPr lang="es-GT" sz="1200" i="1" dirty="0" smtClean="0">
                <a:solidFill>
                  <a:schemeClr val="bg1"/>
                </a:solidFill>
              </a:rPr>
              <a:t> carbónica</a:t>
            </a:r>
            <a:endParaRPr lang="es-ES" sz="1200" i="1" dirty="0">
              <a:solidFill>
                <a:schemeClr val="bg1"/>
              </a:solidFill>
            </a:endParaRPr>
          </a:p>
        </p:txBody>
      </p:sp>
      <p:cxnSp>
        <p:nvCxnSpPr>
          <p:cNvPr id="7" name="6 Conector recto"/>
          <p:cNvCxnSpPr/>
          <p:nvPr/>
        </p:nvCxnSpPr>
        <p:spPr>
          <a:xfrm>
            <a:off x="4139952" y="3284984"/>
            <a:ext cx="1152128" cy="0"/>
          </a:xfrm>
          <a:prstGeom prst="line">
            <a:avLst/>
          </a:prstGeom>
          <a:ln w="38100">
            <a:solidFill>
              <a:srgbClr val="363A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Elipse"/>
          <p:cNvSpPr/>
          <p:nvPr/>
        </p:nvSpPr>
        <p:spPr>
          <a:xfrm>
            <a:off x="6660232" y="5661248"/>
            <a:ext cx="1872208" cy="648072"/>
          </a:xfrm>
          <a:prstGeom prst="ellipse">
            <a:avLst/>
          </a:prstGeom>
          <a:noFill/>
          <a:ln>
            <a:solidFill>
              <a:srgbClr val="363A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 l="16147" t="5266" b="30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843808" y="44624"/>
            <a:ext cx="5001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b="1" i="1" u="sng" dirty="0" smtClean="0">
                <a:solidFill>
                  <a:srgbClr val="363AF0"/>
                </a:solidFill>
              </a:rPr>
              <a:t>Se evita la “</a:t>
            </a:r>
            <a:r>
              <a:rPr lang="es-GT" sz="1400" b="1" i="1" u="sng" dirty="0" err="1" smtClean="0">
                <a:solidFill>
                  <a:srgbClr val="363AF0"/>
                </a:solidFill>
              </a:rPr>
              <a:t>retrofiltración</a:t>
            </a:r>
            <a:r>
              <a:rPr lang="es-GT" sz="1400" b="1" i="1" u="sng" dirty="0" smtClean="0">
                <a:solidFill>
                  <a:srgbClr val="363AF0"/>
                </a:solidFill>
              </a:rPr>
              <a:t> de </a:t>
            </a:r>
            <a:r>
              <a:rPr lang="es-GT" sz="1400" b="1" i="1" u="sng" dirty="0" err="1" smtClean="0">
                <a:solidFill>
                  <a:srgbClr val="363AF0"/>
                </a:solidFill>
              </a:rPr>
              <a:t>HCl</a:t>
            </a:r>
            <a:r>
              <a:rPr lang="es-GT" sz="1400" b="1" i="1" u="sng" dirty="0" smtClean="0">
                <a:solidFill>
                  <a:srgbClr val="363AF0"/>
                </a:solidFill>
              </a:rPr>
              <a:t> por la barrera mucosa”</a:t>
            </a:r>
            <a:endParaRPr lang="es-ES" sz="1400" b="1" i="1" u="sng" dirty="0">
              <a:solidFill>
                <a:srgbClr val="363A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15637" t="3581" r="4636" b="34114"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32771" name="Oval 5"/>
          <p:cNvSpPr>
            <a:spLocks noChangeArrowheads="1"/>
          </p:cNvSpPr>
          <p:nvPr/>
        </p:nvSpPr>
        <p:spPr bwMode="auto">
          <a:xfrm>
            <a:off x="5292725" y="4149725"/>
            <a:ext cx="15621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chemeClr val="tx2"/>
                </a:solidFill>
              </a:rPr>
              <a:t>HISTAMINA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32772" name="Oval 6"/>
          <p:cNvSpPr>
            <a:spLocks noChangeArrowheads="1"/>
          </p:cNvSpPr>
          <p:nvPr/>
        </p:nvSpPr>
        <p:spPr bwMode="auto">
          <a:xfrm>
            <a:off x="5795963" y="1412875"/>
            <a:ext cx="1152525" cy="50323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>
                <a:solidFill>
                  <a:schemeClr val="accent1"/>
                </a:solidFill>
              </a:rPr>
              <a:t>GASTRINA</a:t>
            </a:r>
            <a:endParaRPr lang="es-ES" sz="1600" b="1">
              <a:solidFill>
                <a:schemeClr val="accent1"/>
              </a:solidFill>
            </a:endParaRPr>
          </a:p>
        </p:txBody>
      </p:sp>
      <p:sp>
        <p:nvSpPr>
          <p:cNvPr id="32773" name="Oval 7"/>
          <p:cNvSpPr>
            <a:spLocks noChangeArrowheads="1"/>
          </p:cNvSpPr>
          <p:nvPr/>
        </p:nvSpPr>
        <p:spPr bwMode="auto">
          <a:xfrm>
            <a:off x="6227763" y="0"/>
            <a:ext cx="2016125" cy="5492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b="1">
                <a:solidFill>
                  <a:schemeClr val="tx2"/>
                </a:solidFill>
              </a:rPr>
              <a:t>NERVIO  VAGO</a:t>
            </a:r>
            <a:endParaRPr lang="es-ES" b="1">
              <a:solidFill>
                <a:schemeClr val="tx2"/>
              </a:solidFill>
            </a:endParaRPr>
          </a:p>
        </p:txBody>
      </p:sp>
      <p:sp>
        <p:nvSpPr>
          <p:cNvPr id="32774" name="Oval 8"/>
          <p:cNvSpPr>
            <a:spLocks noChangeArrowheads="1"/>
          </p:cNvSpPr>
          <p:nvPr/>
        </p:nvSpPr>
        <p:spPr bwMode="auto">
          <a:xfrm>
            <a:off x="1835150" y="404813"/>
            <a:ext cx="1563688" cy="792162"/>
          </a:xfrm>
          <a:prstGeom prst="ellipse">
            <a:avLst/>
          </a:prstGeom>
          <a:solidFill>
            <a:srgbClr val="363AF0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400"/>
              <a:t>AMINO ACIDOS</a:t>
            </a:r>
            <a:endParaRPr lang="es-ES" sz="1400"/>
          </a:p>
        </p:txBody>
      </p:sp>
      <p:sp>
        <p:nvSpPr>
          <p:cNvPr id="32775" name="Rectangle 9"/>
          <p:cNvSpPr>
            <a:spLocks noChangeArrowheads="1"/>
          </p:cNvSpPr>
          <p:nvPr/>
        </p:nvSpPr>
        <p:spPr bwMode="auto">
          <a:xfrm>
            <a:off x="7380288" y="2276475"/>
            <a:ext cx="1763712" cy="720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b="1">
                <a:solidFill>
                  <a:srgbClr val="FF3300"/>
                </a:solidFill>
              </a:rPr>
              <a:t>CIRCULACIÓN</a:t>
            </a:r>
          </a:p>
          <a:p>
            <a:pPr algn="ctr"/>
            <a:r>
              <a:rPr lang="es-MX" b="1">
                <a:solidFill>
                  <a:srgbClr val="FF3300"/>
                </a:solidFill>
              </a:rPr>
              <a:t>GENERAL.</a:t>
            </a:r>
            <a:endParaRPr lang="es-ES" b="1">
              <a:solidFill>
                <a:srgbClr val="FF3300"/>
              </a:solidFill>
            </a:endParaRPr>
          </a:p>
        </p:txBody>
      </p: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179388" y="1916113"/>
            <a:ext cx="1439862" cy="649287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FF9900"/>
                </a:solidFill>
              </a:rPr>
              <a:t>LUZ DEL </a:t>
            </a:r>
          </a:p>
          <a:p>
            <a:pPr algn="ctr"/>
            <a:r>
              <a:rPr lang="es-MX">
                <a:solidFill>
                  <a:srgbClr val="FF9900"/>
                </a:solidFill>
              </a:rPr>
              <a:t>ESTÓMAGO.</a:t>
            </a:r>
            <a:endParaRPr lang="es-ES">
              <a:solidFill>
                <a:srgbClr val="FF9900"/>
              </a:solidFill>
            </a:endParaRPr>
          </a:p>
        </p:txBody>
      </p:sp>
      <p:sp>
        <p:nvSpPr>
          <p:cNvPr id="32777" name="Rectangle 11"/>
          <p:cNvSpPr>
            <a:spLocks noChangeArrowheads="1"/>
          </p:cNvSpPr>
          <p:nvPr/>
        </p:nvSpPr>
        <p:spPr bwMode="auto">
          <a:xfrm>
            <a:off x="3492500" y="0"/>
            <a:ext cx="1346200" cy="549275"/>
          </a:xfrm>
          <a:prstGeom prst="rect">
            <a:avLst/>
          </a:prstGeom>
          <a:solidFill>
            <a:schemeClr val="tx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FF3300"/>
                </a:solidFill>
              </a:rPr>
              <a:t>EPITELIO</a:t>
            </a:r>
          </a:p>
          <a:p>
            <a:pPr algn="ctr"/>
            <a:r>
              <a:rPr lang="es-MX">
                <a:solidFill>
                  <a:srgbClr val="FF3300"/>
                </a:solidFill>
              </a:rPr>
              <a:t>GÁSTRICO.</a:t>
            </a:r>
            <a:endParaRPr lang="es-ES">
              <a:solidFill>
                <a:srgbClr val="FF3300"/>
              </a:solidFill>
            </a:endParaRPr>
          </a:p>
        </p:txBody>
      </p:sp>
      <p:sp>
        <p:nvSpPr>
          <p:cNvPr id="32778" name="Oval 12"/>
          <p:cNvSpPr>
            <a:spLocks noChangeArrowheads="1"/>
          </p:cNvSpPr>
          <p:nvPr/>
        </p:nvSpPr>
        <p:spPr bwMode="auto">
          <a:xfrm>
            <a:off x="3348038" y="3357563"/>
            <a:ext cx="287337" cy="288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363AF0"/>
                </a:solidFill>
              </a:rPr>
              <a:t>+</a:t>
            </a:r>
            <a:endParaRPr lang="es-ES">
              <a:solidFill>
                <a:srgbClr val="363AF0"/>
              </a:solidFill>
            </a:endParaRPr>
          </a:p>
        </p:txBody>
      </p:sp>
      <p:sp>
        <p:nvSpPr>
          <p:cNvPr id="32779" name="Oval 13"/>
          <p:cNvSpPr>
            <a:spLocks noChangeArrowheads="1"/>
          </p:cNvSpPr>
          <p:nvPr/>
        </p:nvSpPr>
        <p:spPr bwMode="auto">
          <a:xfrm>
            <a:off x="5364163" y="3068638"/>
            <a:ext cx="360362" cy="288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363AF0"/>
                </a:solidFill>
              </a:rPr>
              <a:t>+</a:t>
            </a:r>
            <a:endParaRPr lang="es-ES">
              <a:solidFill>
                <a:srgbClr val="363AF0"/>
              </a:solidFill>
            </a:endParaRPr>
          </a:p>
        </p:txBody>
      </p:sp>
      <p:sp>
        <p:nvSpPr>
          <p:cNvPr id="32780" name="Oval 14"/>
          <p:cNvSpPr>
            <a:spLocks noChangeArrowheads="1"/>
          </p:cNvSpPr>
          <p:nvPr/>
        </p:nvSpPr>
        <p:spPr bwMode="auto">
          <a:xfrm>
            <a:off x="5219700" y="5013325"/>
            <a:ext cx="288925" cy="215900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363AF0"/>
                </a:solidFill>
              </a:rPr>
              <a:t>+</a:t>
            </a:r>
            <a:endParaRPr lang="es-ES">
              <a:solidFill>
                <a:srgbClr val="363AF0"/>
              </a:solidFill>
            </a:endParaRPr>
          </a:p>
        </p:txBody>
      </p:sp>
      <p:sp>
        <p:nvSpPr>
          <p:cNvPr id="32781" name="Oval 15"/>
          <p:cNvSpPr>
            <a:spLocks noChangeArrowheads="1"/>
          </p:cNvSpPr>
          <p:nvPr/>
        </p:nvSpPr>
        <p:spPr bwMode="auto">
          <a:xfrm>
            <a:off x="2843213" y="1844675"/>
            <a:ext cx="288925" cy="288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000" b="1">
                <a:solidFill>
                  <a:srgbClr val="363AF0"/>
                </a:solidFill>
              </a:rPr>
              <a:t>-</a:t>
            </a:r>
            <a:endParaRPr lang="es-ES" sz="2000" b="1">
              <a:solidFill>
                <a:srgbClr val="363AF0"/>
              </a:solidFill>
            </a:endParaRPr>
          </a:p>
        </p:txBody>
      </p:sp>
      <p:sp>
        <p:nvSpPr>
          <p:cNvPr id="32782" name="Oval 16"/>
          <p:cNvSpPr>
            <a:spLocks noChangeArrowheads="1"/>
          </p:cNvSpPr>
          <p:nvPr/>
        </p:nvSpPr>
        <p:spPr bwMode="auto">
          <a:xfrm>
            <a:off x="3492500" y="981075"/>
            <a:ext cx="287338" cy="288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363AF0"/>
                </a:solidFill>
              </a:rPr>
              <a:t>+</a:t>
            </a:r>
            <a:endParaRPr lang="es-ES">
              <a:solidFill>
                <a:srgbClr val="363AF0"/>
              </a:solidFill>
            </a:endParaRPr>
          </a:p>
        </p:txBody>
      </p:sp>
      <p:sp>
        <p:nvSpPr>
          <p:cNvPr id="32783" name="Oval 17"/>
          <p:cNvSpPr>
            <a:spLocks noChangeArrowheads="1"/>
          </p:cNvSpPr>
          <p:nvPr/>
        </p:nvSpPr>
        <p:spPr bwMode="auto">
          <a:xfrm>
            <a:off x="4140200" y="1052513"/>
            <a:ext cx="287338" cy="288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363AF0"/>
                </a:solidFill>
              </a:rPr>
              <a:t>+</a:t>
            </a:r>
            <a:endParaRPr lang="es-ES">
              <a:solidFill>
                <a:srgbClr val="363A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s://scontent-b-atl.xx.fbcdn.net/hphotos-xap1/t1.0-9/10565249_745023992213685_363659268322744132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64099"/>
          </a:xfrm>
          <a:prstGeom prst="rect">
            <a:avLst/>
          </a:prstGeom>
          <a:noFill/>
        </p:spPr>
      </p:pic>
      <p:pic>
        <p:nvPicPr>
          <p:cNvPr id="124934" name="Picture 6" descr="https://scontent-b-atl.xx.fbcdn.net/hphotos-xpa1/t1.0-9/10393858_745024265546991_363710016162654474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45757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179512" y="3632825"/>
            <a:ext cx="8784976" cy="310854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400" b="1" i="1" u="sng" dirty="0"/>
              <a:t>El Dilema del </a:t>
            </a:r>
            <a:r>
              <a:rPr lang="es-ES" sz="1400" b="1" i="1" u="sng" dirty="0" smtClean="0"/>
              <a:t>Erizo</a:t>
            </a:r>
            <a:endParaRPr lang="es-ES" sz="1400" b="1" i="1" u="sng" dirty="0"/>
          </a:p>
          <a:p>
            <a:pPr algn="ctr"/>
            <a:r>
              <a:rPr lang="es-ES" sz="1400" i="1" dirty="0"/>
              <a:t>Durante la era glacial, muchos animales morían por causa del frío.</a:t>
            </a:r>
            <a:br>
              <a:rPr lang="es-ES" sz="1400" i="1" dirty="0"/>
            </a:br>
            <a:r>
              <a:rPr lang="es-ES" sz="1400" i="1" dirty="0"/>
              <a:t>Los erizos, percibiendo la situación, resolvieron juntarse en grupos, así se abrigaban y se protegían mutuamente, mas las espinas de cada uno herían a los compañeros más próximos, justamente los que ofrecían más calor.</a:t>
            </a:r>
            <a:br>
              <a:rPr lang="es-ES" sz="1400" i="1" dirty="0"/>
            </a:br>
            <a:r>
              <a:rPr lang="es-ES" sz="1400" i="1" dirty="0"/>
              <a:t>Por eso decidieron alejarse unos de otros y comenzaron de nuevo a morir congelados.</a:t>
            </a:r>
            <a:br>
              <a:rPr lang="es-ES" sz="1400" i="1" dirty="0"/>
            </a:br>
            <a:r>
              <a:rPr lang="es-ES" sz="1400" i="1" dirty="0"/>
              <a:t>Entonces precisaron hacer una elección: o desaparecían de la Tierra o aceptaban las </a:t>
            </a:r>
            <a:r>
              <a:rPr lang="es-ES" sz="1400" i="1" dirty="0" smtClean="0"/>
              <a:t>espinas.</a:t>
            </a:r>
            <a:endParaRPr lang="es-ES" sz="1400" i="1" dirty="0"/>
          </a:p>
          <a:p>
            <a:pPr algn="ctr"/>
            <a:r>
              <a:rPr lang="es-ES" sz="1400" i="1" dirty="0"/>
              <a:t/>
            </a:r>
            <a:br>
              <a:rPr lang="es-ES" sz="1400" i="1" dirty="0"/>
            </a:br>
            <a:r>
              <a:rPr lang="es-ES" sz="1400" i="1" dirty="0"/>
              <a:t>Con sabiduría, decidieron volver a estar juntos.</a:t>
            </a:r>
            <a:br>
              <a:rPr lang="es-ES" sz="1400" i="1" dirty="0"/>
            </a:br>
            <a:r>
              <a:rPr lang="es-ES" sz="1400" b="1" i="1" dirty="0"/>
              <a:t>Aprendieron así a convivir con las pequeñas heridas que la relación con un semejante muy próximo puede causar, </a:t>
            </a:r>
            <a:r>
              <a:rPr lang="es-ES" sz="1400" i="1" dirty="0"/>
              <a:t>ya que lo más importante era el calor del otro y así lograron sobrevivir.</a:t>
            </a:r>
          </a:p>
          <a:p>
            <a:pPr algn="ctr"/>
            <a:r>
              <a:rPr lang="es-ES" sz="1400" b="1" i="1" dirty="0"/>
              <a:t>Moraleja de la historia</a:t>
            </a:r>
          </a:p>
          <a:p>
            <a:pPr algn="ctr"/>
            <a:r>
              <a:rPr lang="es-ES" sz="1400" i="1" dirty="0"/>
              <a:t>La mejor relación no es aquella que une personas perfectas, sino aquella donde cada uno aprende a convivir con los defectos del </a:t>
            </a:r>
            <a:r>
              <a:rPr lang="es-ES" sz="1400" i="1" dirty="0" smtClean="0"/>
              <a:t>otro, </a:t>
            </a:r>
            <a:r>
              <a:rPr lang="es-ES" sz="1400" i="1" dirty="0"/>
              <a:t>admirar sus </a:t>
            </a:r>
            <a:r>
              <a:rPr lang="es-ES" sz="1400" i="1" dirty="0" smtClean="0"/>
              <a:t>cualidades y </a:t>
            </a:r>
            <a:r>
              <a:rPr lang="es-ES" sz="1400" b="1" i="1" u="sng" dirty="0" smtClean="0"/>
              <a:t>ayudarse a crecer mutuamente, a ser mejores!!</a:t>
            </a:r>
            <a:r>
              <a:rPr lang="es-ES" sz="1400" i="1" dirty="0" smtClean="0"/>
              <a:t>.</a:t>
            </a:r>
            <a:endParaRPr lang="es-E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content-b-atl.xx.fbcdn.net/hphotos-xap1/v/t1.0-9/10517520_745024152213669_8229468111687178184_n.jpg?oh=5510bf4de0d59c3fb261189569c1117a&amp;oe=544C48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7992888" cy="5746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7010400" cy="1100138"/>
          </a:xfrm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/>
            <a:r>
              <a:rPr lang="es-MX" sz="3500" smtClean="0"/>
              <a:t>SECRECIÓN DE PEPSINÓGENO</a:t>
            </a:r>
            <a:endParaRPr lang="es-ES" sz="35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es-MX" sz="2000" dirty="0" smtClean="0"/>
              <a:t>-HCL activa al </a:t>
            </a:r>
            <a:r>
              <a:rPr lang="es-MX" sz="2000" dirty="0" err="1" smtClean="0"/>
              <a:t>pepsinógeno</a:t>
            </a:r>
            <a:r>
              <a:rPr lang="es-MX" sz="2000" dirty="0" smtClean="0"/>
              <a:t> y lo convierte en Pepsina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dirty="0" smtClean="0"/>
              <a:t>-se activa con un pH de 1.8-3.5, con pH de 5 se inactiva (ojo con antiácidos)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dirty="0" smtClean="0"/>
              <a:t>-enzima proteolítica</a:t>
            </a:r>
          </a:p>
          <a:p>
            <a:pPr eaLnBrk="1" hangingPunct="1">
              <a:lnSpc>
                <a:spcPct val="90000"/>
              </a:lnSpc>
              <a:buNone/>
            </a:pPr>
            <a:endParaRPr lang="es-MX" sz="2000" dirty="0" smtClean="0"/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dirty="0" smtClean="0"/>
              <a:t>-El Factor Intrínseco se produce también por las células parietales (al igual que el HCL)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dirty="0" smtClean="0"/>
              <a:t>-En Gastritis Crónicas se puede presentar aclorhidria y anemia ¿Cuál?</a:t>
            </a:r>
          </a:p>
          <a:p>
            <a:pPr eaLnBrk="1" hangingPunct="1">
              <a:lnSpc>
                <a:spcPct val="90000"/>
              </a:lnSpc>
              <a:buNone/>
            </a:pPr>
            <a:endParaRPr lang="es-MX" sz="2000" dirty="0" smtClean="0"/>
          </a:p>
          <a:p>
            <a:pPr eaLnBrk="1" hangingPunct="1">
              <a:lnSpc>
                <a:spcPct val="90000"/>
              </a:lnSpc>
              <a:buNone/>
            </a:pP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print"/>
          <a:srcRect l="3542" t="5554" r="7483" b="2742"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s-MX" dirty="0" smtClean="0"/>
              <a:t>                              </a:t>
            </a:r>
          </a:p>
          <a:p>
            <a:pPr eaLnBrk="1" hangingPunct="1"/>
            <a:endParaRPr lang="es-MX" dirty="0" smtClean="0"/>
          </a:p>
          <a:p>
            <a:pPr eaLnBrk="1" hangingPunct="1">
              <a:buFont typeface="Wingdings" pitchFamily="2" charset="2"/>
              <a:buNone/>
            </a:pPr>
            <a:r>
              <a:rPr lang="es-MX" dirty="0" smtClean="0"/>
              <a:t>             </a:t>
            </a:r>
          </a:p>
          <a:p>
            <a:pPr eaLnBrk="1" hangingPunct="1"/>
            <a:endParaRPr lang="es-MX" dirty="0" smtClean="0"/>
          </a:p>
          <a:p>
            <a:pPr eaLnBrk="1" hangingPunct="1"/>
            <a:endParaRPr lang="es-MX" dirty="0" smtClean="0"/>
          </a:p>
          <a:p>
            <a:pPr eaLnBrk="1" hangingPunct="1">
              <a:buFont typeface="Wingdings" pitchFamily="2" charset="2"/>
              <a:buNone/>
            </a:pPr>
            <a:r>
              <a:rPr lang="es-MX" dirty="0" smtClean="0"/>
              <a:t>                               </a:t>
            </a:r>
            <a:endParaRPr lang="es-ES" dirty="0" smtClean="0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900113" y="3213100"/>
            <a:ext cx="2590800" cy="936625"/>
          </a:xfrm>
          <a:prstGeom prst="rect">
            <a:avLst/>
          </a:prstGeom>
          <a:solidFill>
            <a:schemeClr val="tx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800" b="1">
                <a:solidFill>
                  <a:srgbClr val="FF3300"/>
                </a:solidFill>
              </a:rPr>
              <a:t>SECRECIÓN</a:t>
            </a:r>
            <a:endParaRPr lang="es-ES" sz="2800" b="1">
              <a:solidFill>
                <a:srgbClr val="FF3300"/>
              </a:solidFill>
            </a:endParaRPr>
          </a:p>
        </p:txBody>
      </p:sp>
      <p:sp>
        <p:nvSpPr>
          <p:cNvPr id="7172" name="Oval 5"/>
          <p:cNvSpPr>
            <a:spLocks noChangeArrowheads="1"/>
          </p:cNvSpPr>
          <p:nvPr/>
        </p:nvSpPr>
        <p:spPr bwMode="auto">
          <a:xfrm>
            <a:off x="4284663" y="1844675"/>
            <a:ext cx="2879725" cy="7207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1">
                <a:solidFill>
                  <a:srgbClr val="363AF0"/>
                </a:solidFill>
              </a:rPr>
              <a:t>ENZIMAS</a:t>
            </a:r>
            <a:endParaRPr lang="es-ES" sz="2400" b="1">
              <a:solidFill>
                <a:srgbClr val="363AF0"/>
              </a:solidFill>
            </a:endParaRPr>
          </a:p>
        </p:txBody>
      </p:sp>
      <p:sp>
        <p:nvSpPr>
          <p:cNvPr id="7173" name="Oval 6"/>
          <p:cNvSpPr>
            <a:spLocks noChangeArrowheads="1"/>
          </p:cNvSpPr>
          <p:nvPr/>
        </p:nvSpPr>
        <p:spPr bwMode="auto">
          <a:xfrm>
            <a:off x="4572000" y="4508500"/>
            <a:ext cx="2592388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 b="1">
                <a:solidFill>
                  <a:srgbClr val="000000"/>
                </a:solidFill>
              </a:rPr>
              <a:t>MOCO</a:t>
            </a:r>
            <a:endParaRPr lang="es-ES" sz="2400" b="1">
              <a:solidFill>
                <a:srgbClr val="000000"/>
              </a:solidFill>
            </a:endParaRPr>
          </a:p>
        </p:txBody>
      </p:sp>
      <p:sp>
        <p:nvSpPr>
          <p:cNvPr id="7174" name="AutoShape 7"/>
          <p:cNvSpPr>
            <a:spLocks noChangeArrowheads="1"/>
          </p:cNvSpPr>
          <p:nvPr/>
        </p:nvSpPr>
        <p:spPr bwMode="auto">
          <a:xfrm rot="-1551447">
            <a:off x="3578225" y="2841625"/>
            <a:ext cx="1695450" cy="298450"/>
          </a:xfrm>
          <a:prstGeom prst="rightArrow">
            <a:avLst>
              <a:gd name="adj1" fmla="val 50000"/>
              <a:gd name="adj2" fmla="val 142021"/>
            </a:avLst>
          </a:prstGeom>
          <a:solidFill>
            <a:srgbClr val="FF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7175" name="AutoShape 8"/>
          <p:cNvSpPr>
            <a:spLocks noChangeArrowheads="1"/>
          </p:cNvSpPr>
          <p:nvPr/>
        </p:nvSpPr>
        <p:spPr bwMode="auto">
          <a:xfrm rot="1446351">
            <a:off x="3635375" y="4005263"/>
            <a:ext cx="1552575" cy="293687"/>
          </a:xfrm>
          <a:prstGeom prst="rightArrow">
            <a:avLst>
              <a:gd name="adj1" fmla="val 50000"/>
              <a:gd name="adj2" fmla="val 132162"/>
            </a:avLst>
          </a:prstGeom>
          <a:solidFill>
            <a:srgbClr val="FF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7740352" y="836712"/>
            <a:ext cx="9144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>
                <a:solidFill>
                  <a:srgbClr val="FFFF00"/>
                </a:solidFill>
              </a:rPr>
              <a:t>BOCA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7740401" y="2708920"/>
            <a:ext cx="10080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dirty="0">
                <a:solidFill>
                  <a:srgbClr val="FFFF00"/>
                </a:solidFill>
              </a:rPr>
              <a:t>ILEON.</a:t>
            </a:r>
            <a:endParaRPr lang="es-ES" dirty="0">
              <a:solidFill>
                <a:srgbClr val="FFFF00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596336" y="4725144"/>
            <a:ext cx="1296144" cy="43204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dirty="0" smtClean="0">
                <a:solidFill>
                  <a:srgbClr val="FFFF00"/>
                </a:solidFill>
              </a:rPr>
              <a:t>Todo el A.D.</a:t>
            </a:r>
            <a:endParaRPr lang="es-ES" dirty="0">
              <a:solidFill>
                <a:srgbClr val="FFFF00"/>
              </a:solidFill>
            </a:endParaRPr>
          </a:p>
        </p:txBody>
      </p:sp>
      <p:cxnSp>
        <p:nvCxnSpPr>
          <p:cNvPr id="12" name="11 Conector recto de flecha"/>
          <p:cNvCxnSpPr>
            <a:stCxn id="7176" idx="2"/>
          </p:cNvCxnSpPr>
          <p:nvPr/>
        </p:nvCxnSpPr>
        <p:spPr>
          <a:xfrm>
            <a:off x="8197552" y="1268512"/>
            <a:ext cx="46856" cy="14404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457200"/>
            <a:ext cx="4679950" cy="884238"/>
          </a:xfr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5000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FF3300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MX" sz="2000" dirty="0" smtClean="0">
                <a:solidFill>
                  <a:srgbClr val="FF3300"/>
                </a:solidFill>
              </a:rPr>
              <a:t>REGULACIÓN </a:t>
            </a:r>
            <a:br>
              <a:rPr lang="es-MX" sz="2000" dirty="0" smtClean="0">
                <a:solidFill>
                  <a:srgbClr val="FF3300"/>
                </a:solidFill>
              </a:rPr>
            </a:br>
            <a:r>
              <a:rPr lang="es-MX" sz="2000" dirty="0" err="1" smtClean="0">
                <a:solidFill>
                  <a:srgbClr val="FF3300"/>
                </a:solidFill>
              </a:rPr>
              <a:t>HCl</a:t>
            </a:r>
            <a:endParaRPr lang="es-ES" sz="2000" dirty="0" smtClean="0">
              <a:solidFill>
                <a:srgbClr val="FF330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s-MX" sz="2000" b="1" dirty="0" smtClean="0"/>
              <a:t>Estimulan la secreción: acetilcolina, gastrina e histamina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/>
              <a:t>-Células parecidas a las </a:t>
            </a:r>
            <a:r>
              <a:rPr lang="es-MX" sz="2000" b="1" dirty="0" err="1" smtClean="0"/>
              <a:t>enterocromafines</a:t>
            </a:r>
            <a:r>
              <a:rPr lang="es-MX" sz="2000" b="1" dirty="0" smtClean="0"/>
              <a:t>: histamina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MX" sz="2000" b="1" dirty="0" smtClean="0"/>
              <a:t>-Gastrina (estimulada por proteínas) produce liberación de histamina</a:t>
            </a:r>
          </a:p>
          <a:p>
            <a:pPr eaLnBrk="1" hangingPunct="1">
              <a:lnSpc>
                <a:spcPct val="90000"/>
              </a:lnSpc>
            </a:pPr>
            <a:endParaRPr lang="es-ES" sz="2000" b="1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971600" y="2564904"/>
          <a:ext cx="727280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457200"/>
            <a:ext cx="4968875" cy="884238"/>
          </a:xfrm>
          <a:gradFill rotWithShape="1">
            <a:gsLst>
              <a:gs pos="0">
                <a:srgbClr val="764700"/>
              </a:gs>
              <a:gs pos="50000">
                <a:srgbClr val="FF9900"/>
              </a:gs>
              <a:gs pos="100000">
                <a:srgbClr val="764700"/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pPr algn="ctr"/>
            <a:r>
              <a:rPr lang="es-MX" sz="3200" dirty="0" smtClean="0"/>
              <a:t>REGULACIÓN PEPSINÓGENO</a:t>
            </a:r>
            <a:endParaRPr lang="es-ES" sz="320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80000"/>
              </a:lnSpc>
              <a:buNone/>
            </a:pPr>
            <a:r>
              <a:rPr lang="es-MX" sz="2400" b="1" dirty="0" smtClean="0"/>
              <a:t>2 tipos de estímulos:</a:t>
            </a:r>
          </a:p>
          <a:p>
            <a:pPr marL="533400" indent="-533400" eaLnBrk="1" hangingPunct="1">
              <a:lnSpc>
                <a:spcPct val="80000"/>
              </a:lnSpc>
              <a:buNone/>
            </a:pPr>
            <a:endParaRPr lang="es-MX" sz="2400" b="1" dirty="0" smtClean="0"/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s-MX" sz="2400" b="1" dirty="0" smtClean="0"/>
              <a:t>acetilcolina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es-MX" sz="2400" b="1" dirty="0" smtClean="0"/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s-MX" sz="2400" b="1" dirty="0" smtClean="0"/>
              <a:t>ácido gástrico</a:t>
            </a:r>
          </a:p>
          <a:p>
            <a:pPr marL="533400" indent="-533400" eaLnBrk="1" hangingPunct="1">
              <a:lnSpc>
                <a:spcPct val="80000"/>
              </a:lnSpc>
              <a:buNone/>
            </a:pPr>
            <a:endParaRPr lang="es-MX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457200"/>
            <a:ext cx="6192838" cy="1098550"/>
          </a:xfrm>
          <a:gradFill rotWithShape="1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MX" sz="3500" smtClean="0">
                <a:solidFill>
                  <a:srgbClr val="363AF0"/>
                </a:solidFill>
              </a:rPr>
              <a:t>FASES DE LA SECRECIÓN GÁSTRICA.</a:t>
            </a:r>
            <a:endParaRPr lang="es-ES" sz="3500" smtClean="0">
              <a:solidFill>
                <a:srgbClr val="363AF0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s-MX" sz="1800" b="1" dirty="0" smtClean="0"/>
              <a:t>Cefálica</a:t>
            </a:r>
            <a:r>
              <a:rPr lang="es-MX" sz="1800" dirty="0" smtClean="0"/>
              <a:t> :  acetilcolina, visión, olor, tacto, gusto;  30 % de secreción total. </a:t>
            </a:r>
          </a:p>
          <a:p>
            <a:pPr eaLnBrk="1" hangingPunct="1">
              <a:lnSpc>
                <a:spcPct val="90000"/>
              </a:lnSpc>
            </a:pPr>
            <a:endParaRPr lang="es-MX" sz="1800" dirty="0" smtClean="0"/>
          </a:p>
          <a:p>
            <a:pPr eaLnBrk="1" hangingPunct="1">
              <a:lnSpc>
                <a:spcPct val="90000"/>
              </a:lnSpc>
            </a:pPr>
            <a:r>
              <a:rPr lang="es-MX" sz="1800" b="1" dirty="0" smtClean="0"/>
              <a:t>Gástrica</a:t>
            </a:r>
            <a:r>
              <a:rPr lang="es-MX" sz="1800" dirty="0" smtClean="0"/>
              <a:t>:  la comida activa: 1)reflejos </a:t>
            </a:r>
            <a:r>
              <a:rPr lang="es-MX" sz="1800" dirty="0" err="1" smtClean="0"/>
              <a:t>vagovagales</a:t>
            </a:r>
            <a:r>
              <a:rPr lang="es-MX" sz="1800" dirty="0" smtClean="0"/>
              <a:t>, 2)reflejos entéricos locales, 3)gastrina .   60% de secreción </a:t>
            </a:r>
          </a:p>
          <a:p>
            <a:pPr eaLnBrk="1" hangingPunct="1">
              <a:lnSpc>
                <a:spcPct val="90000"/>
              </a:lnSpc>
            </a:pPr>
            <a:endParaRPr lang="es-MX" sz="1800" dirty="0" smtClean="0"/>
          </a:p>
          <a:p>
            <a:pPr eaLnBrk="1" hangingPunct="1">
              <a:lnSpc>
                <a:spcPct val="90000"/>
              </a:lnSpc>
            </a:pPr>
            <a:r>
              <a:rPr lang="es-MX" sz="1800" b="1" dirty="0" smtClean="0"/>
              <a:t>Intestinal</a:t>
            </a:r>
            <a:r>
              <a:rPr lang="es-MX" sz="1800" dirty="0" smtClean="0"/>
              <a:t>:  secreción 10%.  Estímulo hormonal(gastrina liberada por el duodeno en presencia de comida), químico y distensión.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s-MX" sz="1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59632" y="620688"/>
            <a:ext cx="6624736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GT" sz="2400" i="1" dirty="0"/>
          </a:p>
          <a:p>
            <a:pPr algn="ctr"/>
            <a:r>
              <a:rPr lang="es-GT" sz="2400" i="1" dirty="0" smtClean="0"/>
              <a:t>-Cuando vives apegado al orgullo, al poder o al dinero es imposible ser feliz, estas cosas siempre fallan, no perduran…</a:t>
            </a:r>
          </a:p>
          <a:p>
            <a:pPr algn="ctr"/>
            <a:endParaRPr lang="es-GT" sz="2400" i="1" dirty="0" smtClean="0"/>
          </a:p>
          <a:p>
            <a:pPr algn="r"/>
            <a:r>
              <a:rPr lang="es-GT" sz="1600" i="1" dirty="0" smtClean="0"/>
              <a:t>Dr. Johnnathan Molina</a:t>
            </a:r>
          </a:p>
          <a:p>
            <a:pPr algn="r"/>
            <a:r>
              <a:rPr lang="es-GT" sz="1600" i="1" dirty="0" smtClean="0"/>
              <a:t>Julio 2014 </a:t>
            </a:r>
          </a:p>
          <a:p>
            <a:pPr algn="ctr"/>
            <a:endParaRPr lang="es-GT" sz="2400" i="1" dirty="0"/>
          </a:p>
          <a:p>
            <a:pPr algn="ctr"/>
            <a:r>
              <a:rPr lang="es-GT" sz="4000" dirty="0" smtClean="0"/>
              <a:t>Ü</a:t>
            </a:r>
            <a:endParaRPr lang="es-ES" sz="4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pic>
        <p:nvPicPr>
          <p:cNvPr id="43012" name="Picture 4" descr="T6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5121" b="48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7010400" cy="1027113"/>
          </a:xfrm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MX" sz="3500" smtClean="0">
                <a:solidFill>
                  <a:srgbClr val="FF7C80"/>
                </a:solidFill>
              </a:rPr>
              <a:t>Inhibición  de la secreción gástrica por factores intestinales</a:t>
            </a:r>
            <a:endParaRPr lang="es-ES" sz="3500" smtClean="0">
              <a:solidFill>
                <a:srgbClr val="FF7C80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MX" sz="3200" dirty="0" smtClean="0">
                <a:solidFill>
                  <a:schemeClr val="bg2"/>
                </a:solidFill>
              </a:rPr>
              <a:t>Presencia de</a:t>
            </a:r>
            <a:r>
              <a:rPr lang="es-MX" sz="2400" dirty="0" smtClean="0"/>
              <a:t> :   - alimento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dirty="0" smtClean="0"/>
              <a:t>                                     - ácidos grasos.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dirty="0" smtClean="0"/>
              <a:t>                                     - </a:t>
            </a:r>
            <a:r>
              <a:rPr lang="es-MX" sz="2400" dirty="0" err="1" smtClean="0"/>
              <a:t>prod</a:t>
            </a:r>
            <a:r>
              <a:rPr lang="es-MX" sz="2400" dirty="0" smtClean="0"/>
              <a:t>. de degradación 				             de las proteínas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dirty="0" smtClean="0"/>
              <a:t>                                     - líquido hipo  ó 						</a:t>
            </a:r>
            <a:r>
              <a:rPr lang="es-MX" sz="2400" dirty="0" err="1" smtClean="0"/>
              <a:t>hiperosmótico</a:t>
            </a:r>
            <a:endParaRPr lang="es-MX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400" dirty="0" smtClean="0"/>
              <a:t>                                     - irritantes.</a:t>
            </a:r>
            <a:endParaRPr lang="es-ES" sz="2400" dirty="0" smtClean="0"/>
          </a:p>
          <a:p>
            <a:pPr eaLnBrk="1" hangingPunct="1">
              <a:lnSpc>
                <a:spcPct val="80000"/>
              </a:lnSpc>
            </a:pPr>
            <a:r>
              <a:rPr lang="es-MX" sz="2400" dirty="0" smtClean="0">
                <a:solidFill>
                  <a:srgbClr val="00FFFF"/>
                </a:solidFill>
              </a:rPr>
              <a:t>Secretina.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dirty="0" smtClean="0">
                <a:solidFill>
                  <a:srgbClr val="00FFFF"/>
                </a:solidFill>
              </a:rPr>
              <a:t>PIG.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dirty="0" smtClean="0">
                <a:solidFill>
                  <a:srgbClr val="00FFFF"/>
                </a:solidFill>
              </a:rPr>
              <a:t>PIV.</a:t>
            </a:r>
          </a:p>
          <a:p>
            <a:pPr eaLnBrk="1" hangingPunct="1">
              <a:lnSpc>
                <a:spcPct val="80000"/>
              </a:lnSpc>
            </a:pPr>
            <a:r>
              <a:rPr lang="es-MX" sz="2400" dirty="0" smtClean="0">
                <a:solidFill>
                  <a:srgbClr val="00FFFF"/>
                </a:solidFill>
              </a:rPr>
              <a:t>SOMATOSTATINA</a:t>
            </a:r>
            <a:r>
              <a:rPr lang="es-MX" sz="2400" dirty="0" smtClean="0"/>
              <a:t>.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1653809"/>
          </a:xfrm>
        </p:spPr>
        <p:txBody>
          <a:bodyPr/>
          <a:lstStyle/>
          <a:p>
            <a:pPr algn="ctr">
              <a:buNone/>
            </a:pPr>
            <a:r>
              <a:rPr lang="es-GT" i="1" dirty="0" smtClean="0"/>
              <a:t>-¿Cuál es el nombre del compuesto que da el color característico a la melena?</a:t>
            </a:r>
            <a:endParaRPr lang="es-ES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ig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85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83568" y="1340768"/>
            <a:ext cx="74888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i="1" dirty="0" smtClean="0"/>
              <a:t>Las enzimas se secretan en los </a:t>
            </a:r>
            <a:r>
              <a:rPr lang="es-GT" i="1" dirty="0" err="1" smtClean="0"/>
              <a:t>acinos</a:t>
            </a:r>
            <a:r>
              <a:rPr lang="es-GT" i="1" dirty="0" smtClean="0"/>
              <a:t> pancreáticos, el Bicarbonato y el agua en los conductillos…</a:t>
            </a:r>
          </a:p>
          <a:p>
            <a:pPr algn="just"/>
            <a:endParaRPr lang="es-GT" dirty="0"/>
          </a:p>
          <a:p>
            <a:pPr algn="just"/>
            <a:r>
              <a:rPr lang="es-GT" dirty="0" smtClean="0"/>
              <a:t>-Enzimas que hidrolizan las 3 macromoléculas que consumimos:</a:t>
            </a:r>
          </a:p>
          <a:p>
            <a:pPr algn="just"/>
            <a:endParaRPr lang="es-GT" dirty="0" smtClean="0"/>
          </a:p>
          <a:p>
            <a:pPr algn="just"/>
            <a:r>
              <a:rPr lang="es-GT" dirty="0" smtClean="0"/>
              <a:t>-</a:t>
            </a:r>
            <a:r>
              <a:rPr lang="es-GT" b="1" u="sng" dirty="0" smtClean="0"/>
              <a:t>Proteínas</a:t>
            </a:r>
            <a:r>
              <a:rPr lang="es-GT" dirty="0" smtClean="0"/>
              <a:t>: </a:t>
            </a:r>
            <a:r>
              <a:rPr lang="es-GT" u="sng" dirty="0" smtClean="0"/>
              <a:t>Tripsina</a:t>
            </a:r>
            <a:r>
              <a:rPr lang="es-GT" dirty="0" smtClean="0"/>
              <a:t>, </a:t>
            </a:r>
            <a:r>
              <a:rPr lang="es-GT" dirty="0" err="1" smtClean="0"/>
              <a:t>Quimotripsina</a:t>
            </a:r>
            <a:r>
              <a:rPr lang="es-GT" dirty="0" smtClean="0"/>
              <a:t>  (ambas producen péptidos de menor tamaño) y </a:t>
            </a:r>
            <a:r>
              <a:rPr lang="es-GT" dirty="0" err="1" smtClean="0"/>
              <a:t>Carboxipolipeptidasa</a:t>
            </a:r>
            <a:r>
              <a:rPr lang="es-GT" dirty="0" smtClean="0"/>
              <a:t>(forma </a:t>
            </a:r>
            <a:r>
              <a:rPr lang="es-GT" dirty="0" err="1" smtClean="0"/>
              <a:t>aá</a:t>
            </a:r>
            <a:r>
              <a:rPr lang="es-GT" dirty="0" smtClean="0"/>
              <a:t>.)</a:t>
            </a:r>
          </a:p>
          <a:p>
            <a:pPr algn="just"/>
            <a:r>
              <a:rPr lang="es-GT" dirty="0" smtClean="0"/>
              <a:t>Ojo: se secretan como </a:t>
            </a:r>
            <a:r>
              <a:rPr lang="es-GT" dirty="0" err="1" smtClean="0"/>
              <a:t>zimógenos</a:t>
            </a:r>
            <a:endParaRPr lang="es-GT" dirty="0" smtClean="0"/>
          </a:p>
          <a:p>
            <a:pPr algn="just"/>
            <a:r>
              <a:rPr lang="es-GT" dirty="0" smtClean="0"/>
              <a:t>El </a:t>
            </a:r>
            <a:r>
              <a:rPr lang="es-GT" dirty="0" err="1" smtClean="0"/>
              <a:t>tripsinógeno</a:t>
            </a:r>
            <a:r>
              <a:rPr lang="es-GT" dirty="0" smtClean="0"/>
              <a:t> es activado por la </a:t>
            </a:r>
            <a:r>
              <a:rPr lang="es-GT" i="1" u="sng" dirty="0" err="1" smtClean="0"/>
              <a:t>entero</a:t>
            </a:r>
            <a:r>
              <a:rPr lang="es-GT" i="1" dirty="0" err="1" smtClean="0"/>
              <a:t>cinasa</a:t>
            </a:r>
            <a:endParaRPr lang="es-GT" i="1" dirty="0" smtClean="0"/>
          </a:p>
          <a:p>
            <a:pPr algn="just"/>
            <a:r>
              <a:rPr lang="es-GT" dirty="0" smtClean="0"/>
              <a:t>Existe un </a:t>
            </a:r>
            <a:r>
              <a:rPr lang="es-GT" i="1" u="sng" dirty="0" smtClean="0"/>
              <a:t>inhibidor de la tripsina</a:t>
            </a:r>
            <a:r>
              <a:rPr lang="es-GT" i="1" dirty="0" smtClean="0"/>
              <a:t> </a:t>
            </a:r>
            <a:r>
              <a:rPr lang="es-GT" dirty="0" smtClean="0"/>
              <a:t>que impide su activación </a:t>
            </a:r>
            <a:r>
              <a:rPr lang="es-GT" dirty="0" err="1" smtClean="0"/>
              <a:t>intrapancreática</a:t>
            </a:r>
            <a:endParaRPr lang="es-GT" dirty="0" smtClean="0"/>
          </a:p>
          <a:p>
            <a:pPr algn="just"/>
            <a:r>
              <a:rPr lang="es-GT" dirty="0" smtClean="0"/>
              <a:t>Síndrome de </a:t>
            </a:r>
            <a:r>
              <a:rPr lang="es-GT" dirty="0" err="1" smtClean="0"/>
              <a:t>Mirizzi</a:t>
            </a:r>
            <a:r>
              <a:rPr lang="es-GT" dirty="0" smtClean="0"/>
              <a:t> puede existir </a:t>
            </a:r>
            <a:r>
              <a:rPr lang="es-GT" dirty="0" err="1" smtClean="0"/>
              <a:t>autólisis</a:t>
            </a:r>
            <a:endParaRPr lang="es-GT" dirty="0"/>
          </a:p>
          <a:p>
            <a:pPr algn="just"/>
            <a:endParaRPr lang="es-GT" dirty="0" smtClean="0"/>
          </a:p>
          <a:p>
            <a:pPr algn="just"/>
            <a:r>
              <a:rPr lang="es-GT" dirty="0" smtClean="0"/>
              <a:t>-</a:t>
            </a:r>
            <a:r>
              <a:rPr lang="es-GT" b="1" u="sng" dirty="0" smtClean="0"/>
              <a:t>Carbohidratos</a:t>
            </a:r>
            <a:r>
              <a:rPr lang="es-GT" dirty="0" smtClean="0"/>
              <a:t>: amilasa pancreática (almidón, glucógeno)  </a:t>
            </a:r>
          </a:p>
          <a:p>
            <a:pPr algn="just"/>
            <a:r>
              <a:rPr lang="es-GT" dirty="0" smtClean="0"/>
              <a:t>forma di y trisacáridos</a:t>
            </a:r>
          </a:p>
          <a:p>
            <a:pPr algn="just"/>
            <a:endParaRPr lang="es-GT" dirty="0" smtClean="0"/>
          </a:p>
          <a:p>
            <a:pPr algn="just"/>
            <a:r>
              <a:rPr lang="es-GT" dirty="0" smtClean="0"/>
              <a:t>-</a:t>
            </a:r>
            <a:r>
              <a:rPr lang="es-GT" b="1" u="sng" dirty="0" smtClean="0"/>
              <a:t>Grasas</a:t>
            </a:r>
            <a:r>
              <a:rPr lang="es-GT" dirty="0" smtClean="0"/>
              <a:t>: Lipasa pancreática (grasas a ácidos grasos y </a:t>
            </a:r>
            <a:r>
              <a:rPr lang="es-GT" dirty="0" err="1" smtClean="0"/>
              <a:t>monoglicéridos</a:t>
            </a:r>
            <a:endParaRPr lang="es-GT" dirty="0" smtClean="0"/>
          </a:p>
          <a:p>
            <a:pPr algn="just"/>
            <a:r>
              <a:rPr lang="es-GT" dirty="0"/>
              <a:t> </a:t>
            </a:r>
            <a:r>
              <a:rPr lang="es-GT" dirty="0" smtClean="0"/>
              <a:t>               Colesterol </a:t>
            </a:r>
            <a:r>
              <a:rPr lang="es-GT" dirty="0" err="1" smtClean="0"/>
              <a:t>esterasa</a:t>
            </a:r>
            <a:r>
              <a:rPr lang="es-GT" dirty="0" smtClean="0"/>
              <a:t>  </a:t>
            </a:r>
          </a:p>
          <a:p>
            <a:pPr algn="just"/>
            <a:r>
              <a:rPr lang="es-GT" dirty="0"/>
              <a:t> </a:t>
            </a:r>
            <a:r>
              <a:rPr lang="es-GT" dirty="0" smtClean="0"/>
              <a:t>               </a:t>
            </a:r>
            <a:r>
              <a:rPr lang="es-GT" dirty="0" err="1" smtClean="0"/>
              <a:t>Fosfolipasa</a:t>
            </a:r>
            <a:endParaRPr lang="es-GT" dirty="0" smtClean="0"/>
          </a:p>
          <a:p>
            <a:pPr algn="just"/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539552" y="548680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GT" sz="3200" b="1" dirty="0">
                <a:solidFill>
                  <a:srgbClr val="FFFF00"/>
                </a:solidFill>
              </a:rPr>
              <a:t>Enzimas Digestivas Pancreáticas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gastro26"/>
          <p:cNvPicPr>
            <a:picLocks noChangeAspect="1" noChangeArrowheads="1"/>
          </p:cNvPicPr>
          <p:nvPr/>
        </p:nvPicPr>
        <p:blipFill>
          <a:blip r:embed="rId2" cstate="print"/>
          <a:srcRect t="27864" r="9838" b="488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0" y="2780928"/>
            <a:ext cx="150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b="1" dirty="0" smtClean="0">
                <a:solidFill>
                  <a:srgbClr val="363AF0"/>
                </a:solidFill>
              </a:rPr>
              <a:t>Hasta 145mEq/l</a:t>
            </a:r>
          </a:p>
          <a:p>
            <a:endParaRPr lang="es-ES" sz="1400" b="1" dirty="0">
              <a:solidFill>
                <a:srgbClr val="363AF0"/>
              </a:solidFill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 flipV="1">
            <a:off x="1475656" y="2915071"/>
            <a:ext cx="110926" cy="98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6771" t="25586" r="15042" b="12250"/>
          <a:stretch>
            <a:fillRect/>
          </a:stretch>
        </p:blipFill>
        <p:spPr bwMode="auto">
          <a:xfrm>
            <a:off x="0" y="-15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67544" y="332656"/>
            <a:ext cx="80645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i="1" u="sng" dirty="0" smtClean="0"/>
              <a:t>!Triste época la nuestra! Es más fácil desintegrar un átomo que un prejuicio.</a:t>
            </a:r>
          </a:p>
          <a:p>
            <a:pPr>
              <a:spcBef>
                <a:spcPct val="50000"/>
              </a:spcBef>
            </a:pPr>
            <a:r>
              <a:rPr lang="es-MX" i="1" dirty="0" smtClean="0"/>
              <a:t>						Albert  Einstein</a:t>
            </a:r>
            <a:endParaRPr lang="es-E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59632" y="620688"/>
            <a:ext cx="6624736" cy="4154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GT" sz="2400" i="1" dirty="0"/>
          </a:p>
          <a:p>
            <a:pPr algn="ctr"/>
            <a:r>
              <a:rPr lang="es-GT" sz="2400" i="1" dirty="0" smtClean="0"/>
              <a:t>-El odio/rencor es como tomar  uno mismo un veneno y esperar a que la otra persona muera… </a:t>
            </a:r>
          </a:p>
          <a:p>
            <a:pPr algn="ctr"/>
            <a:r>
              <a:rPr lang="es-GT" sz="2400" i="1" dirty="0" smtClean="0"/>
              <a:t>Es un mal que puede destruir nuestra vida no la de la otra persona…</a:t>
            </a:r>
          </a:p>
          <a:p>
            <a:pPr algn="ctr"/>
            <a:endParaRPr lang="es-GT" sz="2400" i="1" dirty="0" smtClean="0"/>
          </a:p>
          <a:p>
            <a:pPr algn="r"/>
            <a:r>
              <a:rPr lang="es-GT" sz="1600" i="1" dirty="0" smtClean="0"/>
              <a:t>Dr. Johnnathan Molina</a:t>
            </a:r>
          </a:p>
          <a:p>
            <a:pPr algn="r"/>
            <a:r>
              <a:rPr lang="es-GT" sz="1600" i="1" dirty="0" smtClean="0"/>
              <a:t>Julio 2014 </a:t>
            </a:r>
          </a:p>
          <a:p>
            <a:pPr algn="ctr"/>
            <a:endParaRPr lang="es-GT" sz="2400" i="1" dirty="0"/>
          </a:p>
          <a:p>
            <a:pPr algn="ctr"/>
            <a:r>
              <a:rPr lang="es-GT" sz="4000" dirty="0" smtClean="0"/>
              <a:t>Ü</a:t>
            </a:r>
            <a:endParaRPr lang="es-ES" sz="4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gastro26"/>
          <p:cNvPicPr>
            <a:picLocks noChangeAspect="1" noChangeArrowheads="1"/>
          </p:cNvPicPr>
          <p:nvPr/>
        </p:nvPicPr>
        <p:blipFill>
          <a:blip r:embed="rId2" cstate="print"/>
          <a:srcRect t="50853" b="185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332656"/>
            <a:ext cx="4751387" cy="884238"/>
          </a:xfrm>
          <a:gradFill rotWithShape="1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es-MX" sz="2000" dirty="0" smtClean="0">
                <a:solidFill>
                  <a:srgbClr val="363AF0"/>
                </a:solidFill>
              </a:rPr>
              <a:t>Regulación </a:t>
            </a:r>
            <a:br>
              <a:rPr lang="es-MX" sz="2000" dirty="0" smtClean="0">
                <a:solidFill>
                  <a:srgbClr val="363AF0"/>
                </a:solidFill>
              </a:rPr>
            </a:br>
            <a:r>
              <a:rPr lang="es-MX" sz="2000" dirty="0" smtClean="0">
                <a:solidFill>
                  <a:srgbClr val="363AF0"/>
                </a:solidFill>
              </a:rPr>
              <a:t>Secreción Pancreática</a:t>
            </a:r>
            <a:endParaRPr lang="es-ES" sz="2000" dirty="0" smtClean="0">
              <a:solidFill>
                <a:srgbClr val="363AF0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MX" sz="1800" dirty="0" smtClean="0"/>
              <a:t>3 estímulos para la secreción pancreática:</a:t>
            </a:r>
          </a:p>
          <a:p>
            <a:pPr eaLnBrk="1" hangingPunct="1">
              <a:buNone/>
            </a:pPr>
            <a:endParaRPr lang="es-MX" sz="1800" dirty="0" smtClean="0"/>
          </a:p>
          <a:p>
            <a:pPr marL="633222" indent="-514350" eaLnBrk="1" hangingPunct="1">
              <a:buFont typeface="+mj-lt"/>
              <a:buAutoNum type="arabicPeriod"/>
            </a:pPr>
            <a:r>
              <a:rPr lang="es-MX" sz="1800" dirty="0" smtClean="0"/>
              <a:t>Acetilcolina (nervio X)                                                    Estimula producción enzimática</a:t>
            </a:r>
          </a:p>
          <a:p>
            <a:pPr marL="633222" indent="-514350" eaLnBrk="1" hangingPunct="1">
              <a:buFont typeface="+mj-lt"/>
              <a:buAutoNum type="arabicPeriod"/>
            </a:pPr>
            <a:r>
              <a:rPr lang="es-MX" sz="1800" dirty="0" err="1" smtClean="0">
                <a:solidFill>
                  <a:srgbClr val="66FF99"/>
                </a:solidFill>
              </a:rPr>
              <a:t>Colecistocinina</a:t>
            </a:r>
            <a:r>
              <a:rPr lang="es-MX" sz="1800" dirty="0" smtClean="0">
                <a:solidFill>
                  <a:srgbClr val="66FF99"/>
                </a:solidFill>
              </a:rPr>
              <a:t>  (grasas, luego proteínas)</a:t>
            </a:r>
            <a:endParaRPr lang="es-MX" sz="1800" dirty="0" smtClean="0"/>
          </a:p>
          <a:p>
            <a:pPr marL="633222" indent="-514350" eaLnBrk="1" hangingPunct="1">
              <a:buFont typeface="+mj-lt"/>
              <a:buAutoNum type="arabicPeriod"/>
            </a:pPr>
            <a:endParaRPr lang="es-MX" sz="1800" dirty="0" smtClean="0"/>
          </a:p>
          <a:p>
            <a:pPr marL="633222" indent="-514350" eaLnBrk="1" hangingPunct="1">
              <a:buFont typeface="+mj-lt"/>
              <a:buAutoNum type="arabicPeriod"/>
            </a:pPr>
            <a:endParaRPr lang="es-MX" sz="1800" dirty="0" smtClean="0"/>
          </a:p>
          <a:p>
            <a:pPr marL="633222" indent="-514350" eaLnBrk="1" hangingPunct="1">
              <a:buFont typeface="+mj-lt"/>
              <a:buAutoNum type="arabicPeriod"/>
            </a:pPr>
            <a:r>
              <a:rPr lang="es-MX" sz="1800" dirty="0" smtClean="0">
                <a:solidFill>
                  <a:srgbClr val="FFFF66"/>
                </a:solidFill>
              </a:rPr>
              <a:t>Secretina (ácido)		            </a:t>
            </a:r>
            <a:r>
              <a:rPr lang="es-MX" sz="1800" dirty="0" smtClean="0"/>
              <a:t>Estimula producción acuosa/bicarbonato</a:t>
            </a:r>
          </a:p>
          <a:p>
            <a:pPr marL="633222" indent="-514350" eaLnBrk="1" hangingPunct="1">
              <a:buNone/>
            </a:pPr>
            <a:r>
              <a:rPr lang="es-MX" sz="1800" dirty="0" smtClean="0"/>
              <a:t>       (Se activa con pH &lt;5)</a:t>
            </a:r>
            <a:endParaRPr lang="es-ES" sz="1800" dirty="0" smtClean="0"/>
          </a:p>
        </p:txBody>
      </p:sp>
      <p:sp>
        <p:nvSpPr>
          <p:cNvPr id="4" name="3 Cerrar llave"/>
          <p:cNvSpPr/>
          <p:nvPr/>
        </p:nvSpPr>
        <p:spPr>
          <a:xfrm>
            <a:off x="5292080" y="2348880"/>
            <a:ext cx="2160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2987824" y="3645024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52728"/>
          </a:xfrm>
        </p:spPr>
        <p:txBody>
          <a:bodyPr>
            <a:normAutofit/>
          </a:bodyPr>
          <a:lstStyle/>
          <a:p>
            <a:r>
              <a:rPr lang="es-GT" sz="2800" dirty="0" smtClean="0"/>
              <a:t>Control Hormonal de la Motilidad G.I….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800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 l="21857" t="17344" r="22246" b="16704"/>
          <a:stretch>
            <a:fillRect/>
          </a:stretch>
        </p:blipFill>
        <p:spPr bwMode="auto">
          <a:xfrm>
            <a:off x="0" y="980728"/>
            <a:ext cx="9144000" cy="58048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7884368" y="3553271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>
                <a:solidFill>
                  <a:srgbClr val="363AF0"/>
                </a:solidFill>
              </a:rPr>
              <a:t>y</a:t>
            </a:r>
            <a:r>
              <a:rPr lang="es-GT" sz="1400" dirty="0" smtClean="0">
                <a:solidFill>
                  <a:srgbClr val="363AF0"/>
                </a:solidFill>
              </a:rPr>
              <a:t> hambre</a:t>
            </a:r>
            <a:endParaRPr lang="es-ES" sz="1400" dirty="0">
              <a:solidFill>
                <a:srgbClr val="363AF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923928" y="5733256"/>
            <a:ext cx="133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>
                <a:solidFill>
                  <a:srgbClr val="363AF0"/>
                </a:solidFill>
              </a:rPr>
              <a:t>Inhibe vaciado</a:t>
            </a:r>
            <a:endParaRPr lang="es-ES" sz="1400" i="1" dirty="0">
              <a:solidFill>
                <a:srgbClr val="363AF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923928" y="4293096"/>
            <a:ext cx="2978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>
                <a:solidFill>
                  <a:srgbClr val="363AF0"/>
                </a:solidFill>
              </a:rPr>
              <a:t>Leve efecto (-)de motilidad gástrica</a:t>
            </a:r>
            <a:endParaRPr lang="es-ES" sz="1400" i="1" dirty="0">
              <a:solidFill>
                <a:srgbClr val="363AF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699792" y="6550223"/>
            <a:ext cx="4633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>
                <a:solidFill>
                  <a:srgbClr val="363AF0"/>
                </a:solidFill>
              </a:rPr>
              <a:t>Complejos </a:t>
            </a:r>
            <a:r>
              <a:rPr lang="es-GT" sz="1400" i="1" dirty="0" err="1" smtClean="0">
                <a:solidFill>
                  <a:srgbClr val="363AF0"/>
                </a:solidFill>
              </a:rPr>
              <a:t>mioeléctricos</a:t>
            </a:r>
            <a:r>
              <a:rPr lang="es-GT" sz="1400" i="1" dirty="0" smtClean="0">
                <a:solidFill>
                  <a:srgbClr val="363AF0"/>
                </a:solidFill>
              </a:rPr>
              <a:t> </a:t>
            </a:r>
            <a:r>
              <a:rPr lang="es-GT" sz="1400" i="1" dirty="0" err="1" smtClean="0">
                <a:solidFill>
                  <a:srgbClr val="363AF0"/>
                </a:solidFill>
              </a:rPr>
              <a:t>interdigestivos</a:t>
            </a:r>
            <a:r>
              <a:rPr lang="es-GT" sz="1400" i="1" dirty="0" smtClean="0">
                <a:solidFill>
                  <a:srgbClr val="363AF0"/>
                </a:solidFill>
              </a:rPr>
              <a:t>, ayuno c/90 min</a:t>
            </a:r>
            <a:endParaRPr lang="es-ES" sz="1400" i="1" dirty="0">
              <a:solidFill>
                <a:srgbClr val="363AF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6525344"/>
            <a:ext cx="17876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i="1" dirty="0" smtClean="0">
                <a:solidFill>
                  <a:srgbClr val="363AF0"/>
                </a:solidFill>
              </a:rPr>
              <a:t>Alimentos la inhiben</a:t>
            </a:r>
            <a:endParaRPr lang="es-ES" sz="1400" i="1" dirty="0">
              <a:solidFill>
                <a:srgbClr val="363A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6"/>
          <p:cNvPicPr>
            <a:picLocks noChangeAspect="1" noChangeArrowheads="1"/>
          </p:cNvPicPr>
          <p:nvPr/>
        </p:nvPicPr>
        <p:blipFill>
          <a:blip r:embed="rId2" cstate="print"/>
          <a:srcRect l="3542" t="3786" r="3941" b="139"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Elipse"/>
          <p:cNvSpPr/>
          <p:nvPr/>
        </p:nvSpPr>
        <p:spPr>
          <a:xfrm>
            <a:off x="7452320" y="1196752"/>
            <a:ext cx="1691680" cy="10081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332656"/>
            <a:ext cx="5976938" cy="884238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es-MX" sz="3200" dirty="0" smtClean="0">
                <a:solidFill>
                  <a:srgbClr val="66FF99"/>
                </a:solidFill>
              </a:rPr>
              <a:t>Secreción de bilis</a:t>
            </a:r>
            <a:endParaRPr lang="es-ES" sz="3200" dirty="0" smtClean="0">
              <a:solidFill>
                <a:srgbClr val="66FF99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/>
            <a:r>
              <a:rPr lang="es-MX" sz="2400" dirty="0" smtClean="0"/>
              <a:t>600 - 1000  ml/</a:t>
            </a:r>
            <a:r>
              <a:rPr lang="es-MX" sz="2400" dirty="0" err="1" smtClean="0"/>
              <a:t>dia</a:t>
            </a:r>
            <a:endParaRPr lang="es-MX" sz="2400" dirty="0" smtClean="0"/>
          </a:p>
          <a:p>
            <a:pPr eaLnBrk="1" hangingPunct="1"/>
            <a:r>
              <a:rPr lang="es-MX" sz="2400" dirty="0" smtClean="0"/>
              <a:t>Luego de 30 min </a:t>
            </a:r>
            <a:r>
              <a:rPr lang="es-MX" sz="2400" dirty="0" err="1" smtClean="0"/>
              <a:t>posprandial</a:t>
            </a:r>
            <a:r>
              <a:rPr lang="es-MX" sz="2400" dirty="0" smtClean="0"/>
              <a:t> inicia la contracción vesicular (dolor)</a:t>
            </a:r>
          </a:p>
          <a:p>
            <a:pPr eaLnBrk="1" hangingPunct="1"/>
            <a:r>
              <a:rPr lang="es-MX" sz="2400" dirty="0" smtClean="0"/>
              <a:t>Vesícula se termina de vaciar en aprox. 1 h</a:t>
            </a:r>
          </a:p>
          <a:p>
            <a:pPr eaLnBrk="1" hangingPunct="1"/>
            <a:r>
              <a:rPr lang="es-MX" sz="2400" dirty="0" smtClean="0"/>
              <a:t>Capacidad máxima de la vesícula 60 ml de bilis concentrada 5-20 veces </a:t>
            </a:r>
          </a:p>
          <a:p>
            <a:pPr eaLnBrk="1" hangingPunct="1">
              <a:buNone/>
            </a:pPr>
            <a:endParaRPr lang="es-MX" sz="2400" dirty="0" smtClean="0"/>
          </a:p>
          <a:p>
            <a:pPr eaLnBrk="1" hangingPunct="1">
              <a:buNone/>
            </a:pPr>
            <a:r>
              <a:rPr lang="es-MX" sz="2400" dirty="0" smtClean="0"/>
              <a:t>La Bilis cumple 2 funciones importantes:</a:t>
            </a:r>
          </a:p>
          <a:p>
            <a:pPr eaLnBrk="1" hangingPunct="1">
              <a:buNone/>
            </a:pPr>
            <a:r>
              <a:rPr lang="es-MX" sz="2400" dirty="0" smtClean="0">
                <a:solidFill>
                  <a:srgbClr val="FFFF00"/>
                </a:solidFill>
              </a:rPr>
              <a:t>1.-Digestión y absorción de grasas.</a:t>
            </a:r>
            <a:r>
              <a:rPr lang="es-MX" sz="2400" dirty="0" smtClean="0"/>
              <a:t>  </a:t>
            </a:r>
          </a:p>
          <a:p>
            <a:pPr eaLnBrk="1" hangingPunct="1">
              <a:buNone/>
            </a:pPr>
            <a:r>
              <a:rPr lang="es-MX" sz="2400" dirty="0" smtClean="0"/>
              <a:t> Ácidos biliares cumplen 2 funciones:</a:t>
            </a:r>
          </a:p>
          <a:p>
            <a:pPr eaLnBrk="1" hangingPunct="1">
              <a:buFont typeface="Wingdings" pitchFamily="2" charset="2"/>
              <a:buNone/>
            </a:pPr>
            <a:r>
              <a:rPr lang="es-MX" sz="1600" i="1" dirty="0" smtClean="0">
                <a:solidFill>
                  <a:srgbClr val="FFC000"/>
                </a:solidFill>
              </a:rPr>
              <a:t>                           -Emulsionan las grasas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s-MX" sz="1600" i="1" dirty="0" smtClean="0">
                <a:solidFill>
                  <a:srgbClr val="FFC000"/>
                </a:solidFill>
              </a:rPr>
              <a:t>                   -Ayudan a la absorción</a:t>
            </a:r>
          </a:p>
          <a:p>
            <a:pPr lvl="1" eaLnBrk="1" hangingPunct="1"/>
            <a:endParaRPr lang="es-MX" sz="2100" dirty="0" smtClean="0"/>
          </a:p>
          <a:p>
            <a:pPr eaLnBrk="1" hangingPunct="1">
              <a:buNone/>
            </a:pPr>
            <a:r>
              <a:rPr lang="es-MX" sz="2400" b="1" dirty="0" smtClean="0">
                <a:solidFill>
                  <a:srgbClr val="FFFF00"/>
                </a:solidFill>
              </a:rPr>
              <a:t>2.-Excreción</a:t>
            </a:r>
            <a:r>
              <a:rPr lang="es-MX" sz="2400" dirty="0" smtClean="0">
                <a:solidFill>
                  <a:srgbClr val="FFFF00"/>
                </a:solidFill>
              </a:rPr>
              <a:t>:  bilirrubina y colesterol</a:t>
            </a:r>
          </a:p>
          <a:p>
            <a:pPr eaLnBrk="1" hangingPunct="1"/>
            <a:endParaRPr lang="es-MX" sz="2400" dirty="0" smtClean="0"/>
          </a:p>
          <a:p>
            <a:pPr eaLnBrk="1" hangingPunct="1"/>
            <a:r>
              <a:rPr lang="es-MX" sz="2400" dirty="0" smtClean="0"/>
              <a:t>3 fases de secreción pancreática:</a:t>
            </a:r>
          </a:p>
          <a:p>
            <a:pPr eaLnBrk="1" hangingPunct="1">
              <a:buNone/>
            </a:pPr>
            <a:r>
              <a:rPr lang="es-MX" sz="2400" dirty="0" smtClean="0"/>
              <a:t>-Cefálica: 20%</a:t>
            </a:r>
          </a:p>
          <a:p>
            <a:pPr eaLnBrk="1" hangingPunct="1">
              <a:buNone/>
            </a:pPr>
            <a:r>
              <a:rPr lang="es-MX" sz="2400" dirty="0" smtClean="0"/>
              <a:t>-</a:t>
            </a:r>
            <a:r>
              <a:rPr lang="es-MX" sz="2400" dirty="0" err="1" smtClean="0"/>
              <a:t>Gastrica</a:t>
            </a:r>
            <a:r>
              <a:rPr lang="es-MX" sz="2400" dirty="0" smtClean="0"/>
              <a:t>: 10%</a:t>
            </a:r>
          </a:p>
          <a:p>
            <a:pPr eaLnBrk="1" hangingPunct="1">
              <a:buNone/>
            </a:pPr>
            <a:r>
              <a:rPr lang="es-MX" sz="2400" dirty="0" smtClean="0"/>
              <a:t>-Intestinal: 70%</a:t>
            </a:r>
          </a:p>
          <a:p>
            <a:pPr eaLnBrk="1" hangingPunct="1"/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 cstate="print"/>
          <a:srcRect l="17830" t="6549" b="96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/>
        </p:nvPicPr>
        <p:blipFill>
          <a:blip r:embed="rId2" cstate="print"/>
          <a:srcRect l="20947" t="10748" r="20189" b="15800"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http://www.gastroenterologosecuador.com/imagenes/higado/h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48679"/>
            <a:ext cx="6840760" cy="5866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gastro27"/>
          <p:cNvPicPr>
            <a:picLocks noChangeAspect="1" noChangeArrowheads="1"/>
          </p:cNvPicPr>
          <p:nvPr/>
        </p:nvPicPr>
        <p:blipFill>
          <a:blip r:embed="rId2" cstate="print"/>
          <a:srcRect r="49979" b="476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MX" sz="2800" dirty="0" smtClean="0">
                <a:solidFill>
                  <a:srgbClr val="FFFF00"/>
                </a:solidFill>
              </a:rPr>
              <a:t>Tipos anatómicos de glándulas</a:t>
            </a:r>
            <a:endParaRPr lang="es-ES" sz="2800" dirty="0" smtClean="0">
              <a:solidFill>
                <a:srgbClr val="FFFF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z="2000" dirty="0" smtClean="0"/>
              <a:t>CÉLULAS CALICIFORMES (responden a la irritación local)</a:t>
            </a:r>
          </a:p>
          <a:p>
            <a:pPr eaLnBrk="1" hangingPunct="1"/>
            <a:endParaRPr lang="es-MX" sz="2000" dirty="0" smtClean="0"/>
          </a:p>
          <a:p>
            <a:pPr eaLnBrk="1" hangingPunct="1"/>
            <a:r>
              <a:rPr lang="es-MX" sz="2000" dirty="0" smtClean="0"/>
              <a:t>Criptas de </a:t>
            </a:r>
            <a:r>
              <a:rPr lang="es-MX" sz="2000" dirty="0" err="1" smtClean="0"/>
              <a:t>Lieberkühn</a:t>
            </a:r>
            <a:r>
              <a:rPr lang="es-MX" sz="2000" dirty="0" smtClean="0"/>
              <a:t> (invaginaciones hacia </a:t>
            </a:r>
            <a:r>
              <a:rPr lang="es-MX" sz="2000" dirty="0" err="1" smtClean="0"/>
              <a:t>submucosa</a:t>
            </a:r>
            <a:r>
              <a:rPr lang="es-MX" sz="2000" dirty="0" smtClean="0"/>
              <a:t>, </a:t>
            </a:r>
            <a:r>
              <a:rPr lang="es-MX" sz="2000" dirty="0" err="1" smtClean="0"/>
              <a:t>i.D.</a:t>
            </a:r>
            <a:r>
              <a:rPr lang="es-MX" sz="2000" dirty="0" smtClean="0"/>
              <a:t>)</a:t>
            </a:r>
          </a:p>
          <a:p>
            <a:pPr eaLnBrk="1" hangingPunct="1"/>
            <a:endParaRPr lang="es-MX" sz="2000" dirty="0" smtClean="0"/>
          </a:p>
          <a:p>
            <a:pPr eaLnBrk="1" hangingPunct="1"/>
            <a:r>
              <a:rPr lang="es-MX" sz="2000" dirty="0" smtClean="0"/>
              <a:t>Glándulas tubulares(estómago y duodeno proximal)</a:t>
            </a:r>
          </a:p>
          <a:p>
            <a:pPr eaLnBrk="1" hangingPunct="1"/>
            <a:endParaRPr lang="es-MX" sz="2000" dirty="0" smtClean="0"/>
          </a:p>
          <a:p>
            <a:pPr eaLnBrk="1" hangingPunct="1"/>
            <a:r>
              <a:rPr lang="es-MX" sz="2000" dirty="0" smtClean="0"/>
              <a:t>Glándulas complejas (salivales, páncreas, hígado)</a:t>
            </a: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17344" r="27781" b="10797"/>
          <a:stretch>
            <a:fillRect/>
          </a:stretch>
        </p:blipFill>
        <p:spPr bwMode="auto">
          <a:xfrm>
            <a:off x="539552" y="476672"/>
            <a:ext cx="7848872" cy="60605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315416"/>
            <a:ext cx="7010400" cy="1727201"/>
          </a:xfrm>
        </p:spPr>
        <p:txBody>
          <a:bodyPr>
            <a:normAutofit/>
          </a:bodyPr>
          <a:lstStyle/>
          <a:p>
            <a:pPr eaLnBrk="1" hangingPunct="1"/>
            <a:r>
              <a:rPr lang="es-MX" sz="2800" i="1" dirty="0" smtClean="0">
                <a:solidFill>
                  <a:srgbClr val="FFFF00"/>
                </a:solidFill>
              </a:rPr>
              <a:t>Composición de la bilis…</a:t>
            </a:r>
            <a:endParaRPr lang="es-ES" sz="2800" i="1" dirty="0" smtClean="0">
              <a:solidFill>
                <a:srgbClr val="FFFF00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PONER CUADRO</a:t>
            </a:r>
            <a:endParaRPr lang="es-ES" smtClean="0"/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 cstate="print"/>
          <a:srcRect l="8627" r="3439" b="8818"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6156176" y="1556792"/>
            <a:ext cx="2808288" cy="936104"/>
          </a:xfrm>
          <a:prstGeom prst="rect">
            <a:avLst/>
          </a:prstGeom>
          <a:solidFill>
            <a:srgbClr val="B7F135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1600" b="1" dirty="0" smtClean="0">
                <a:solidFill>
                  <a:schemeClr val="bg1"/>
                </a:solidFill>
              </a:rPr>
              <a:t>Cristalización</a:t>
            </a:r>
          </a:p>
          <a:p>
            <a:pPr algn="ctr"/>
            <a:r>
              <a:rPr lang="es-MX" sz="1600" b="1" dirty="0" smtClean="0">
                <a:solidFill>
                  <a:schemeClr val="bg1"/>
                </a:solidFill>
              </a:rPr>
              <a:t>Precipitación.</a:t>
            </a:r>
            <a:endParaRPr lang="es-ES" sz="1600" b="1" dirty="0">
              <a:solidFill>
                <a:schemeClr val="bg1"/>
              </a:solidFill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6012160" y="4437112"/>
            <a:ext cx="2953320" cy="720080"/>
          </a:xfrm>
          <a:prstGeom prst="rect">
            <a:avLst/>
          </a:prstGeom>
          <a:solidFill>
            <a:srgbClr val="B7F135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400">
                <a:solidFill>
                  <a:schemeClr val="bg1"/>
                </a:solidFill>
              </a:rPr>
              <a:t>BILIS LÍQUIDA</a:t>
            </a:r>
            <a:endParaRPr lang="es-ES" sz="2400">
              <a:solidFill>
                <a:schemeClr val="bg1"/>
              </a:solidFill>
            </a:endParaRP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 rot="18694048" flipH="1">
            <a:off x="-131782" y="2435149"/>
            <a:ext cx="2262187" cy="665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sz="2000">
                <a:solidFill>
                  <a:schemeClr val="bg1"/>
                </a:solidFill>
              </a:rPr>
              <a:t>COLESTEROL (%)</a:t>
            </a:r>
            <a:endParaRPr lang="es-ES" sz="2000">
              <a:solidFill>
                <a:schemeClr val="bg1"/>
              </a:solidFill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1187450" y="5516563"/>
            <a:ext cx="2736850" cy="36036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MX" b="1">
                <a:solidFill>
                  <a:schemeClr val="bg1"/>
                </a:solidFill>
              </a:rPr>
              <a:t>ACIDOS BILIARES</a:t>
            </a:r>
            <a:endParaRPr lang="es-ES" b="1">
              <a:solidFill>
                <a:schemeClr val="bg1"/>
              </a:solidFill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 flipV="1">
            <a:off x="6012160" y="1412776"/>
            <a:ext cx="0" cy="108012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5868144" y="4221088"/>
            <a:ext cx="8384" cy="11437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CCFF66"/>
                </a:solidFill>
              </a:rPr>
              <a:t>VACIAMIENTO VESICULAR</a:t>
            </a:r>
            <a:endParaRPr lang="es-ES" smtClean="0">
              <a:solidFill>
                <a:srgbClr val="CCFF66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PONER CUADRO</a:t>
            </a:r>
            <a:endParaRPr lang="es-ES" smtClean="0"/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4323" r="5121" b="6204"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GT" smtClean="0"/>
          </a:p>
        </p:txBody>
      </p:sp>
      <p:pic>
        <p:nvPicPr>
          <p:cNvPr id="60420" name="Picture 4" descr="t5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122176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GT" sz="2400" i="1" dirty="0" smtClean="0"/>
              <a:t>¿Todas las macromoléculas digeridas se absorben y llegan directamente a la circulación sanguínea, todas llegan directamente a la Vena Porta Hepática?</a:t>
            </a:r>
          </a:p>
          <a:p>
            <a:pPr algn="ctr">
              <a:buNone/>
            </a:pPr>
            <a:endParaRPr lang="es-ES" sz="2400" i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 cstate="print"/>
          <a:srcRect l="4869" t="3598" r="3252" b="20065"/>
          <a:stretch>
            <a:fillRect/>
          </a:stretch>
        </p:blipFill>
        <p:spPr bwMode="auto">
          <a:xfrm>
            <a:off x="0" y="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MX" sz="2400" i="1" dirty="0" smtClean="0"/>
              <a:t>Hígado produce 6g sales biliares/día</a:t>
            </a:r>
          </a:p>
          <a:p>
            <a:pPr eaLnBrk="1" hangingPunct="1"/>
            <a:r>
              <a:rPr lang="es-MX" sz="2400" i="1" dirty="0" smtClean="0"/>
              <a:t>94% reabsorción se recicla 17 veces antes de llegar a heces</a:t>
            </a:r>
          </a:p>
          <a:p>
            <a:pPr eaLnBrk="1" hangingPunct="1">
              <a:buNone/>
            </a:pPr>
            <a:r>
              <a:rPr lang="es-MX" sz="2400" i="1" dirty="0" smtClean="0"/>
              <a:t>50% se reabsorbe en el duodeno por difusión</a:t>
            </a:r>
          </a:p>
          <a:p>
            <a:pPr eaLnBrk="1" hangingPunct="1">
              <a:buNone/>
            </a:pPr>
            <a:r>
              <a:rPr lang="es-MX" sz="2400" i="1" dirty="0" smtClean="0"/>
              <a:t>50% se reabsorbe en el íleon por transporte activo</a:t>
            </a:r>
          </a:p>
          <a:p>
            <a:pPr eaLnBrk="1" hangingPunct="1"/>
            <a:endParaRPr lang="es-MX" sz="2400" i="1" dirty="0" smtClean="0"/>
          </a:p>
          <a:p>
            <a:pPr eaLnBrk="1" hangingPunct="1"/>
            <a:r>
              <a:rPr lang="es-MX" sz="2400" i="1" dirty="0" smtClean="0"/>
              <a:t>Secretina aumenta secreción de bilis</a:t>
            </a:r>
            <a:endParaRPr lang="es-ES" sz="2400" i="1" dirty="0" smtClean="0"/>
          </a:p>
        </p:txBody>
      </p:sp>
      <p:sp>
        <p:nvSpPr>
          <p:cNvPr id="3" name="2 Rectángulo"/>
          <p:cNvSpPr/>
          <p:nvPr/>
        </p:nvSpPr>
        <p:spPr>
          <a:xfrm>
            <a:off x="683568" y="476672"/>
            <a:ext cx="6239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lvl="0" indent="-320040" fontAlgn="auto"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</a:pPr>
            <a:r>
              <a:rPr lang="es-MX" sz="2800" i="1" dirty="0" smtClean="0">
                <a:solidFill>
                  <a:srgbClr val="FFFF00"/>
                </a:solidFill>
                <a:latin typeface="Corbel"/>
              </a:rPr>
              <a:t>Circulación </a:t>
            </a:r>
            <a:r>
              <a:rPr lang="es-MX" sz="2800" i="1" dirty="0" err="1" smtClean="0">
                <a:solidFill>
                  <a:srgbClr val="FFFF00"/>
                </a:solidFill>
                <a:latin typeface="Corbel"/>
              </a:rPr>
              <a:t>enterohepática</a:t>
            </a:r>
            <a:r>
              <a:rPr lang="es-MX" sz="2800" i="1" dirty="0" smtClean="0">
                <a:solidFill>
                  <a:srgbClr val="FFFF00"/>
                </a:solidFill>
                <a:latin typeface="Corbel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 l="18419" t="4057" r="11954" b="14314"/>
          <a:stretch>
            <a:fillRect/>
          </a:stretch>
        </p:blipFill>
        <p:spPr bwMode="auto">
          <a:xfrm>
            <a:off x="0" y="19050"/>
            <a:ext cx="9144000" cy="677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915816" y="2204864"/>
            <a:ext cx="3130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2400" dirty="0" smtClean="0"/>
              <a:t>Tríada de </a:t>
            </a:r>
            <a:r>
              <a:rPr lang="es-GT" sz="2400" dirty="0" err="1" smtClean="0"/>
              <a:t>Charcot</a:t>
            </a:r>
            <a:endParaRPr lang="es-GT" sz="2400" dirty="0" smtClean="0"/>
          </a:p>
          <a:p>
            <a:r>
              <a:rPr lang="es-GT" sz="2400" dirty="0" err="1" smtClean="0"/>
              <a:t>Pentada</a:t>
            </a:r>
            <a:r>
              <a:rPr lang="es-GT" sz="2400" dirty="0" smtClean="0"/>
              <a:t> de </a:t>
            </a:r>
            <a:r>
              <a:rPr lang="es-GT" sz="2400" dirty="0" err="1" smtClean="0"/>
              <a:t>Raynolds</a:t>
            </a:r>
            <a:endParaRPr lang="es-ES" sz="2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457200"/>
            <a:ext cx="6851650" cy="1027113"/>
          </a:xfrm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MX" sz="3500" smtClean="0">
                <a:solidFill>
                  <a:srgbClr val="CCFF66"/>
                </a:solidFill>
              </a:rPr>
              <a:t>SECRECIÓN DEL INTESTINO DELGADO</a:t>
            </a:r>
            <a:endParaRPr lang="es-ES" sz="3500" smtClean="0">
              <a:solidFill>
                <a:srgbClr val="CCFF66"/>
              </a:solidFill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s-MX" sz="2400" b="1" smtClean="0">
                <a:solidFill>
                  <a:srgbClr val="00FFFF"/>
                </a:solidFill>
              </a:rPr>
              <a:t>GLÁNDULAS DE BRUNNER</a:t>
            </a:r>
          </a:p>
          <a:p>
            <a:pPr marL="533400" indent="-533400" eaLnBrk="1" hangingPunct="1"/>
            <a:endParaRPr lang="es-MX" sz="2400" smtClean="0">
              <a:solidFill>
                <a:srgbClr val="00FFFF"/>
              </a:solidFill>
            </a:endParaRPr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es-MX" sz="2400" smtClean="0"/>
              <a:t> (DUODENO):  MOCO ALCALINO    	</a:t>
            </a:r>
            <a:r>
              <a:rPr lang="es-MX" sz="2400" smtClean="0">
                <a:solidFill>
                  <a:schemeClr val="bg2"/>
                </a:solidFill>
              </a:rPr>
              <a:t>ESTÍMULO</a:t>
            </a:r>
            <a:r>
              <a:rPr lang="es-MX" sz="2400" smtClean="0"/>
              <a:t>: LOCALES, VAGALES, 	SECRETINA</a:t>
            </a:r>
          </a:p>
          <a:p>
            <a:pPr marL="533400" indent="-533400" eaLnBrk="1" hangingPunct="1"/>
            <a:endParaRPr lang="es-MX" sz="2400" smtClean="0"/>
          </a:p>
          <a:p>
            <a:pPr marL="533400" indent="-533400" eaLnBrk="1" hangingPunct="1"/>
            <a:r>
              <a:rPr lang="es-MX" sz="2400" b="1" smtClean="0">
                <a:solidFill>
                  <a:srgbClr val="99FF99"/>
                </a:solidFill>
              </a:rPr>
              <a:t>CRIPTAS DE LIEBERKÜHN</a:t>
            </a:r>
            <a:r>
              <a:rPr lang="es-MX" sz="2400" smtClean="0"/>
              <a:t>:</a:t>
            </a:r>
          </a:p>
          <a:p>
            <a:pPr marL="933450" lvl="1" indent="-476250" eaLnBrk="1" hangingPunct="1">
              <a:buFont typeface="Wingdings" pitchFamily="2" charset="2"/>
              <a:buAutoNum type="arabicPeriod"/>
            </a:pPr>
            <a:r>
              <a:rPr lang="es-MX" sz="2100" smtClean="0"/>
              <a:t>CÉLULAS CALICIFORMES (MOCO)</a:t>
            </a:r>
          </a:p>
          <a:p>
            <a:pPr marL="933450" lvl="1" indent="-476250" eaLnBrk="1" hangingPunct="1">
              <a:buFont typeface="Wingdings" pitchFamily="2" charset="2"/>
              <a:buAutoNum type="arabicPeriod"/>
            </a:pPr>
            <a:r>
              <a:rPr lang="es-MX" sz="2100" smtClean="0"/>
              <a:t>ENTEROCITOS (AGUA Y ELECTROLÍTOS).</a:t>
            </a:r>
            <a:endParaRPr lang="es-ES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260648"/>
            <a:ext cx="5040065" cy="936104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MX" sz="2400" dirty="0" smtClean="0">
                <a:solidFill>
                  <a:srgbClr val="FFFF00"/>
                </a:solidFill>
              </a:rPr>
              <a:t>Mecanismo de estimulación</a:t>
            </a:r>
            <a:endParaRPr lang="es-ES" sz="2400" dirty="0" smtClean="0">
              <a:solidFill>
                <a:srgbClr val="FFFF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MX" sz="1800" dirty="0" smtClean="0">
                <a:solidFill>
                  <a:srgbClr val="FFFF00"/>
                </a:solidFill>
              </a:rPr>
              <a:t>Sistema nervioso entérico</a:t>
            </a:r>
            <a:r>
              <a:rPr lang="es-MX" sz="1800" dirty="0" smtClean="0"/>
              <a:t>:</a:t>
            </a:r>
          </a:p>
          <a:p>
            <a:pPr lvl="1" eaLnBrk="1" hangingPunct="1">
              <a:lnSpc>
                <a:spcPct val="80000"/>
              </a:lnSpc>
            </a:pPr>
            <a:endParaRPr lang="es-MX" sz="1800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800" b="1" dirty="0" smtClean="0"/>
              <a:t>Estimulación táctil</a:t>
            </a:r>
          </a:p>
          <a:p>
            <a:pPr lvl="1" eaLnBrk="1" hangingPunct="1">
              <a:lnSpc>
                <a:spcPct val="80000"/>
              </a:lnSpc>
            </a:pPr>
            <a:endParaRPr lang="es-MX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800" b="1" dirty="0" smtClean="0"/>
              <a:t>Irritación química</a:t>
            </a:r>
          </a:p>
          <a:p>
            <a:pPr lvl="1" eaLnBrk="1" hangingPunct="1">
              <a:lnSpc>
                <a:spcPct val="80000"/>
              </a:lnSpc>
            </a:pPr>
            <a:endParaRPr lang="es-MX" sz="1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800" b="1" dirty="0" smtClean="0"/>
              <a:t>Distensión de la pared</a:t>
            </a:r>
          </a:p>
          <a:p>
            <a:pPr lvl="1" eaLnBrk="1" hangingPunct="1">
              <a:lnSpc>
                <a:spcPct val="80000"/>
              </a:lnSpc>
            </a:pPr>
            <a:endParaRPr lang="es-MX" sz="1800" b="1" dirty="0" smtClean="0"/>
          </a:p>
          <a:p>
            <a:pPr lvl="1" eaLnBrk="1" hangingPunct="1">
              <a:lnSpc>
                <a:spcPct val="80000"/>
              </a:lnSpc>
            </a:pPr>
            <a:endParaRPr lang="es-MX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es-MX" sz="1800" b="1" dirty="0" smtClean="0">
                <a:solidFill>
                  <a:srgbClr val="CCFF66"/>
                </a:solidFill>
              </a:rPr>
              <a:t>Parasimpática     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es-MX" sz="1800" b="1" i="1" dirty="0" smtClean="0">
                <a:solidFill>
                  <a:srgbClr val="CCFF66"/>
                </a:solidFill>
              </a:rPr>
              <a:t>no es uniforme (</a:t>
            </a:r>
            <a:r>
              <a:rPr lang="es-MX" sz="1800" b="1" i="1" dirty="0" err="1" smtClean="0">
                <a:solidFill>
                  <a:srgbClr val="CCFF66"/>
                </a:solidFill>
              </a:rPr>
              <a:t>ix,x</a:t>
            </a:r>
            <a:r>
              <a:rPr lang="es-MX" sz="1800" b="1" i="1" dirty="0" smtClean="0">
                <a:solidFill>
                  <a:srgbClr val="CCFF66"/>
                </a:solidFill>
              </a:rPr>
              <a:t>: proximal; n. Pélvicos: distal; resto del I.D. Y 2/3 I.G. Depende de estímulos locales nerviosos y hormonales)  </a:t>
            </a:r>
          </a:p>
          <a:p>
            <a:pPr eaLnBrk="1" hangingPunct="1">
              <a:lnSpc>
                <a:spcPct val="80000"/>
              </a:lnSpc>
            </a:pPr>
            <a:endParaRPr lang="es-MX" sz="1800" b="1" dirty="0" smtClean="0">
              <a:solidFill>
                <a:srgbClr val="CCFF66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s-MX" sz="1800" b="1" dirty="0" smtClean="0">
                <a:solidFill>
                  <a:schemeClr val="hlink"/>
                </a:solidFill>
              </a:rPr>
              <a:t>Simpática</a:t>
            </a:r>
          </a:p>
          <a:p>
            <a:pPr eaLnBrk="1" hangingPunct="1">
              <a:lnSpc>
                <a:spcPct val="80000"/>
              </a:lnSpc>
            </a:pPr>
            <a:r>
              <a:rPr lang="es-MX" sz="1800" b="1" dirty="0" smtClean="0">
                <a:solidFill>
                  <a:srgbClr val="FF99CC"/>
                </a:solidFill>
              </a:rPr>
              <a:t>Regulación hormonal       (jugo gástrico y pancreático)</a:t>
            </a:r>
            <a:endParaRPr lang="es-ES" sz="1800" b="1" dirty="0" smtClean="0">
              <a:solidFill>
                <a:srgbClr val="FF99CC"/>
              </a:solidFill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3203848" y="5229200"/>
            <a:ext cx="142875" cy="360362"/>
          </a:xfrm>
          <a:prstGeom prst="upArrow">
            <a:avLst>
              <a:gd name="adj1" fmla="val 50000"/>
              <a:gd name="adj2" fmla="val 6305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 flipH="1">
            <a:off x="2267744" y="5085184"/>
            <a:ext cx="144463" cy="287337"/>
          </a:xfrm>
          <a:prstGeom prst="upArrow">
            <a:avLst>
              <a:gd name="adj1" fmla="val 50000"/>
              <a:gd name="adj2" fmla="val 49725"/>
            </a:avLst>
          </a:prstGeom>
          <a:solidFill>
            <a:srgbClr val="FF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483768" y="5085184"/>
            <a:ext cx="144463" cy="328612"/>
          </a:xfrm>
          <a:prstGeom prst="downArrow">
            <a:avLst>
              <a:gd name="adj1" fmla="val 50000"/>
              <a:gd name="adj2" fmla="val 56868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23228" t="4840" r="20868" b="28995"/>
          <a:stretch>
            <a:fillRect/>
          </a:stretch>
        </p:blipFill>
        <p:spPr bwMode="auto">
          <a:xfrm>
            <a:off x="0" y="14288"/>
            <a:ext cx="9144000" cy="686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 l="6522" t="34889" r="47166" b="18500"/>
          <a:stretch>
            <a:fillRect/>
          </a:stretch>
        </p:blipFill>
        <p:spPr bwMode="auto">
          <a:xfrm>
            <a:off x="0" y="0"/>
            <a:ext cx="9144000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457200"/>
            <a:ext cx="6635750" cy="955675"/>
          </a:xfrm>
          <a:ln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es-MX" smtClean="0">
                <a:solidFill>
                  <a:srgbClr val="66FF99"/>
                </a:solidFill>
              </a:rPr>
              <a:t>ENZIMAS EN I. DELGADO</a:t>
            </a:r>
            <a:endParaRPr lang="es-ES" smtClean="0">
              <a:solidFill>
                <a:srgbClr val="66FF99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PEPTIDASAS: PEPTIDOS EN A.A.</a:t>
            </a:r>
          </a:p>
          <a:p>
            <a:pPr eaLnBrk="1" hangingPunct="1"/>
            <a:r>
              <a:rPr lang="es-MX" smtClean="0"/>
              <a:t>SACARASA, MALTASA, ISOMALTASA Y LACTASA.</a:t>
            </a:r>
          </a:p>
          <a:p>
            <a:pPr eaLnBrk="1" hangingPunct="1"/>
            <a:r>
              <a:rPr lang="es-MX" smtClean="0"/>
              <a:t>LIPASA INTESTINAL</a:t>
            </a:r>
          </a:p>
          <a:p>
            <a:pPr eaLnBrk="1" hangingPunct="1"/>
            <a:r>
              <a:rPr lang="es-MX" smtClean="0"/>
              <a:t>LAS CÉLULAS DEL EPITELIO SE RENUEVAN CONSTANTEMENTE.  CICLO VITAL ES DE 5 DIAS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457200"/>
            <a:ext cx="5761037" cy="1027113"/>
          </a:xfrm>
          <a:gradFill rotWithShape="1">
            <a:gsLst>
              <a:gs pos="0">
                <a:srgbClr val="645224"/>
              </a:gs>
              <a:gs pos="50000">
                <a:srgbClr val="D8B14E"/>
              </a:gs>
              <a:gs pos="100000">
                <a:srgbClr val="645224"/>
              </a:gs>
            </a:gsLst>
            <a:lin ang="5400000" scaled="1"/>
          </a:gradFill>
          <a:ln>
            <a:pattFill prst="pct90">
              <a:fgClr>
                <a:srgbClr val="FF9900"/>
              </a:fgClr>
              <a:bgClr>
                <a:srgbClr val="FFFFFF"/>
              </a:bgClr>
            </a:pattFill>
          </a:ln>
        </p:spPr>
        <p:txBody>
          <a:bodyPr/>
          <a:lstStyle/>
          <a:p>
            <a:pPr algn="ctr" eaLnBrk="1" hangingPunct="1"/>
            <a:r>
              <a:rPr lang="es-MX" smtClean="0">
                <a:solidFill>
                  <a:srgbClr val="FFFF00"/>
                </a:solidFill>
              </a:rPr>
              <a:t>INTESTINO GRUESO</a:t>
            </a:r>
            <a:endParaRPr lang="es-ES" smtClean="0">
              <a:solidFill>
                <a:srgbClr val="FFFF00"/>
              </a:solidFill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TIENE CRIPTAS DE LIEBERKÚHN, SECRETAN MOCO</a:t>
            </a:r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r>
              <a:rPr lang="es-MX" smtClean="0"/>
              <a:t>PARASIMPÁTICO ESTIMULA LA SECRECIÓN</a:t>
            </a:r>
          </a:p>
          <a:p>
            <a:pPr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59632" y="620688"/>
            <a:ext cx="6624736" cy="60016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2400" b="1" i="1" u="sng" dirty="0" smtClean="0"/>
              <a:t>Para vivir en paz:</a:t>
            </a:r>
          </a:p>
          <a:p>
            <a:pPr algn="ctr"/>
            <a:endParaRPr lang="es-GT" sz="2400" i="1" dirty="0"/>
          </a:p>
          <a:p>
            <a:pPr algn="ctr"/>
            <a:r>
              <a:rPr lang="es-GT" sz="2400" i="1" dirty="0" smtClean="0"/>
              <a:t>-Lo que pienso</a:t>
            </a:r>
          </a:p>
          <a:p>
            <a:pPr algn="ctr"/>
            <a:r>
              <a:rPr lang="es-GT" sz="2400" i="1" dirty="0" smtClean="0"/>
              <a:t>-Lo que hago</a:t>
            </a:r>
          </a:p>
          <a:p>
            <a:pPr algn="ctr"/>
            <a:r>
              <a:rPr lang="es-GT" sz="2400" i="1" dirty="0" smtClean="0"/>
              <a:t>-Lo que digo</a:t>
            </a:r>
          </a:p>
          <a:p>
            <a:pPr algn="ctr"/>
            <a:r>
              <a:rPr lang="es-GT" sz="2400" i="1" dirty="0" smtClean="0"/>
              <a:t>-Lo que siento</a:t>
            </a:r>
          </a:p>
          <a:p>
            <a:pPr algn="ctr"/>
            <a:endParaRPr lang="es-GT" sz="2400" i="1" dirty="0"/>
          </a:p>
          <a:p>
            <a:pPr algn="ctr"/>
            <a:r>
              <a:rPr lang="es-GT" sz="2400" i="1" dirty="0" smtClean="0"/>
              <a:t>Deben </a:t>
            </a:r>
            <a:r>
              <a:rPr lang="es-GT" sz="2400" i="1" dirty="0" smtClean="0"/>
              <a:t>coincidir</a:t>
            </a:r>
            <a:r>
              <a:rPr lang="es-GT" sz="2400" i="1" dirty="0" smtClean="0"/>
              <a:t>, ser iguales…</a:t>
            </a:r>
          </a:p>
          <a:p>
            <a:pPr algn="ctr"/>
            <a:endParaRPr lang="es-GT" sz="2400" i="1" dirty="0"/>
          </a:p>
          <a:p>
            <a:pPr algn="ctr"/>
            <a:r>
              <a:rPr lang="es-GT" sz="2400" i="1" dirty="0" smtClean="0"/>
              <a:t>Si no todo se viene abajo!!</a:t>
            </a:r>
          </a:p>
          <a:p>
            <a:pPr algn="ctr"/>
            <a:endParaRPr lang="es-GT" sz="2400" i="1" dirty="0"/>
          </a:p>
          <a:p>
            <a:pPr algn="ctr"/>
            <a:endParaRPr lang="es-GT" sz="2400" i="1" dirty="0" smtClean="0"/>
          </a:p>
          <a:p>
            <a:pPr algn="r"/>
            <a:r>
              <a:rPr lang="es-GT" sz="1600" i="1" dirty="0" smtClean="0"/>
              <a:t>Dr. Johnnathan Molina</a:t>
            </a:r>
          </a:p>
          <a:p>
            <a:pPr algn="r"/>
            <a:r>
              <a:rPr lang="es-GT" sz="1600" i="1" dirty="0" smtClean="0"/>
              <a:t>Julio 2014 </a:t>
            </a:r>
          </a:p>
          <a:p>
            <a:pPr algn="ctr"/>
            <a:endParaRPr lang="es-GT" sz="2400" i="1" dirty="0"/>
          </a:p>
          <a:p>
            <a:pPr algn="ctr"/>
            <a:r>
              <a:rPr lang="es-GT" sz="4000" dirty="0" smtClean="0"/>
              <a:t>Ü</a:t>
            </a:r>
            <a:endParaRPr lang="es-ES" sz="40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580112" y="5157192"/>
            <a:ext cx="26933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GT" sz="4400" dirty="0" smtClean="0"/>
              <a:t>Gracias…</a:t>
            </a:r>
            <a:endParaRPr lang="es-E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620713"/>
            <a:ext cx="5559425" cy="576262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MX" sz="2800" dirty="0" smtClean="0">
                <a:solidFill>
                  <a:srgbClr val="FFFF00"/>
                </a:solidFill>
              </a:rPr>
              <a:t>Mecanismos básicos</a:t>
            </a:r>
            <a:endParaRPr lang="es-ES" sz="2800" dirty="0" smtClean="0">
              <a:solidFill>
                <a:srgbClr val="FFFF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981200"/>
            <a:ext cx="7859216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MX" sz="1600" b="1" dirty="0" smtClean="0">
                <a:solidFill>
                  <a:srgbClr val="CCFF66"/>
                </a:solidFill>
              </a:rPr>
              <a:t>Secreción de sustancias orgánicas</a:t>
            </a:r>
            <a:r>
              <a:rPr lang="es-MX" sz="1600" dirty="0" smtClean="0">
                <a:solidFill>
                  <a:srgbClr val="CCFF66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endParaRPr lang="es-MX" sz="1600" dirty="0" smtClean="0">
              <a:solidFill>
                <a:srgbClr val="CCFF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s-MX" sz="1600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Nutrientes de capilares a la células</a:t>
            </a:r>
          </a:p>
          <a:p>
            <a:pPr lvl="1" eaLnBrk="1" hangingPunct="1">
              <a:lnSpc>
                <a:spcPct val="80000"/>
              </a:lnSpc>
            </a:pPr>
            <a:endParaRPr lang="es-MX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Mitocondrias                               </a:t>
            </a:r>
            <a:r>
              <a:rPr lang="es-MX" sz="1600" b="1" dirty="0" smtClean="0">
                <a:solidFill>
                  <a:srgbClr val="FFCC00"/>
                </a:solidFill>
              </a:rPr>
              <a:t>ATP</a:t>
            </a:r>
          </a:p>
          <a:p>
            <a:pPr lvl="1" eaLnBrk="1" hangingPunct="1">
              <a:lnSpc>
                <a:spcPct val="80000"/>
              </a:lnSpc>
            </a:pPr>
            <a:endParaRPr lang="es-MX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err="1" smtClean="0"/>
              <a:t>Atp</a:t>
            </a:r>
            <a:r>
              <a:rPr lang="es-MX" sz="1600" b="1" dirty="0" smtClean="0"/>
              <a:t> mas sustratos                                          síntesis en  R.E. + Ribosomas</a:t>
            </a:r>
          </a:p>
          <a:p>
            <a:pPr lvl="1" eaLnBrk="1" hangingPunct="1">
              <a:lnSpc>
                <a:spcPct val="80000"/>
              </a:lnSpc>
            </a:pPr>
            <a:endParaRPr lang="es-MX" sz="16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600" b="1" dirty="0" smtClean="0"/>
              <a:t> Modificación                                            </a:t>
            </a:r>
            <a:r>
              <a:rPr lang="es-MX" sz="1600" b="1" dirty="0" smtClean="0">
                <a:solidFill>
                  <a:srgbClr val="FFFF00"/>
                </a:solidFill>
              </a:rPr>
              <a:t>A.G.</a:t>
            </a:r>
          </a:p>
          <a:p>
            <a:pPr lvl="1" eaLnBrk="1" hangingPunct="1">
              <a:lnSpc>
                <a:spcPct val="80000"/>
              </a:lnSpc>
            </a:pPr>
            <a:endParaRPr lang="es-MX" sz="1600" b="1" dirty="0" smtClean="0">
              <a:solidFill>
                <a:srgbClr val="FFFF00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s-MX" sz="1600" dirty="0" smtClean="0">
                <a:solidFill>
                  <a:schemeClr val="tx1"/>
                </a:solidFill>
              </a:rPr>
              <a:t>Se almacena en espera de estímulos…   </a:t>
            </a:r>
            <a:r>
              <a:rPr lang="es-MX" sz="1600" b="1" dirty="0" err="1" smtClean="0"/>
              <a:t>exocitosis</a:t>
            </a:r>
            <a:r>
              <a:rPr lang="es-MX" sz="1600" b="1" dirty="0" smtClean="0"/>
              <a:t> por </a:t>
            </a:r>
            <a:r>
              <a:rPr lang="es-MX" sz="1600" b="1" dirty="0" err="1" smtClean="0"/>
              <a:t>ca</a:t>
            </a:r>
            <a:r>
              <a:rPr lang="es-MX" sz="1600" b="1" dirty="0" smtClean="0"/>
              <a:t>++</a:t>
            </a:r>
          </a:p>
          <a:p>
            <a:pPr lvl="1" eaLnBrk="1" hangingPunct="1">
              <a:lnSpc>
                <a:spcPct val="80000"/>
              </a:lnSpc>
            </a:pPr>
            <a:endParaRPr lang="es-ES" sz="1600" dirty="0" smtClean="0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635896" y="3645024"/>
            <a:ext cx="719138" cy="215900"/>
          </a:xfrm>
          <a:prstGeom prst="rightArrow">
            <a:avLst>
              <a:gd name="adj1" fmla="val 50000"/>
              <a:gd name="adj2" fmla="val 8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131840" y="3212976"/>
            <a:ext cx="719137" cy="142875"/>
          </a:xfrm>
          <a:prstGeom prst="rightArrow">
            <a:avLst>
              <a:gd name="adj1" fmla="val 50000"/>
              <a:gd name="adj2" fmla="val 125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0246" name="AutoShape 7"/>
          <p:cNvSpPr>
            <a:spLocks noChangeArrowheads="1"/>
          </p:cNvSpPr>
          <p:nvPr/>
        </p:nvSpPr>
        <p:spPr bwMode="auto">
          <a:xfrm>
            <a:off x="3491880" y="4221088"/>
            <a:ext cx="719138" cy="71437"/>
          </a:xfrm>
          <a:prstGeom prst="rightArrow">
            <a:avLst>
              <a:gd name="adj1" fmla="val 50000"/>
              <a:gd name="adj2" fmla="val 2516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457200"/>
            <a:ext cx="5616575" cy="955675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s-MX" sz="3500" smtClean="0">
                <a:solidFill>
                  <a:srgbClr val="FFFF00"/>
                </a:solidFill>
              </a:rPr>
              <a:t>MECANISMOS BÁSICOS</a:t>
            </a:r>
            <a:endParaRPr lang="es-ES" sz="3500" smtClean="0">
              <a:solidFill>
                <a:srgbClr val="FFFF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MX" sz="2000" b="1" dirty="0" smtClean="0">
                <a:solidFill>
                  <a:srgbClr val="FF00FF"/>
                </a:solidFill>
              </a:rPr>
              <a:t>Agua y electrolitos</a:t>
            </a:r>
            <a:r>
              <a:rPr lang="es-MX" sz="2000" dirty="0" smtClean="0"/>
              <a:t>:</a:t>
            </a:r>
          </a:p>
          <a:p>
            <a:pPr eaLnBrk="1" hangingPunct="1">
              <a:lnSpc>
                <a:spcPct val="80000"/>
              </a:lnSpc>
            </a:pPr>
            <a:endParaRPr lang="es-MX" sz="2000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900" b="1" dirty="0" smtClean="0"/>
              <a:t>Estímulo nervioso                  transporte de  cloruro al interior</a:t>
            </a:r>
          </a:p>
          <a:p>
            <a:pPr lvl="1" eaLnBrk="1" hangingPunct="1">
              <a:lnSpc>
                <a:spcPct val="80000"/>
              </a:lnSpc>
            </a:pPr>
            <a:endParaRPr lang="es-MX" sz="19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900" b="1" dirty="0" smtClean="0"/>
              <a:t>Electronegatividad, ingreso de sodio</a:t>
            </a:r>
          </a:p>
          <a:p>
            <a:pPr lvl="1" eaLnBrk="1" hangingPunct="1">
              <a:lnSpc>
                <a:spcPct val="80000"/>
              </a:lnSpc>
            </a:pPr>
            <a:endParaRPr lang="es-MX" sz="19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900" b="1" dirty="0" smtClean="0">
                <a:solidFill>
                  <a:schemeClr val="bg2"/>
                </a:solidFill>
              </a:rPr>
              <a:t>Exceso de iones</a:t>
            </a:r>
            <a:r>
              <a:rPr lang="es-MX" sz="1900" b="1" dirty="0" smtClean="0"/>
              <a:t>:  osmosis</a:t>
            </a:r>
          </a:p>
          <a:p>
            <a:pPr lvl="1" eaLnBrk="1" hangingPunct="1">
              <a:lnSpc>
                <a:spcPct val="80000"/>
              </a:lnSpc>
            </a:pPr>
            <a:endParaRPr lang="es-MX" sz="19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s-MX" sz="1900" b="1" dirty="0" smtClean="0"/>
              <a:t>Salida de agua, </a:t>
            </a:r>
            <a:r>
              <a:rPr lang="es-MX" sz="1900" b="1" dirty="0" err="1" smtClean="0"/>
              <a:t>electrolítos</a:t>
            </a:r>
            <a:r>
              <a:rPr lang="es-MX" sz="1900" b="1" dirty="0" smtClean="0"/>
              <a:t> y materiales orgánicos</a:t>
            </a:r>
          </a:p>
          <a:p>
            <a:pPr lvl="1" eaLnBrk="1" hangingPunct="1">
              <a:lnSpc>
                <a:spcPct val="80000"/>
              </a:lnSpc>
            </a:pPr>
            <a:endParaRPr lang="es-MX" sz="1900" b="1" dirty="0" smtClean="0"/>
          </a:p>
          <a:p>
            <a:pPr eaLnBrk="1" hangingPunct="1">
              <a:lnSpc>
                <a:spcPct val="80000"/>
              </a:lnSpc>
            </a:pPr>
            <a:r>
              <a:rPr lang="es-MX" b="1" dirty="0" smtClean="0">
                <a:solidFill>
                  <a:srgbClr val="FFFF00"/>
                </a:solidFill>
              </a:rPr>
              <a:t>Moco</a:t>
            </a:r>
            <a:r>
              <a:rPr lang="es-MX" sz="2400" b="1" dirty="0" smtClean="0">
                <a:solidFill>
                  <a:srgbClr val="FFFF00"/>
                </a:solidFill>
              </a:rPr>
              <a:t> (lubricante y protector)</a:t>
            </a:r>
            <a:endParaRPr lang="es-ES" sz="2400" b="1" dirty="0" smtClean="0">
              <a:solidFill>
                <a:srgbClr val="FFFF00"/>
              </a:solidFill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203848" y="2492896"/>
            <a:ext cx="544513" cy="144462"/>
          </a:xfrm>
          <a:prstGeom prst="rightArrow">
            <a:avLst>
              <a:gd name="adj1" fmla="val 50000"/>
              <a:gd name="adj2" fmla="val 94231"/>
            </a:avLst>
          </a:prstGeom>
          <a:solidFill>
            <a:srgbClr val="FF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457200"/>
            <a:ext cx="4319587" cy="955675"/>
          </a:xfr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s-MX" sz="4300" b="1" smtClean="0">
                <a:solidFill>
                  <a:srgbClr val="FFFF66"/>
                </a:solidFill>
              </a:rPr>
              <a:t>MOCO</a:t>
            </a:r>
            <a:endParaRPr lang="es-ES" sz="4300" b="1" smtClean="0">
              <a:solidFill>
                <a:srgbClr val="FFFF66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700213"/>
            <a:ext cx="7010400" cy="5157787"/>
          </a:xfrm>
        </p:spPr>
        <p:txBody>
          <a:bodyPr/>
          <a:lstStyle/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Cualidad adherente.</a:t>
            </a:r>
          </a:p>
          <a:p>
            <a:pPr eaLnBrk="1" hangingPunct="1"/>
            <a:endParaRPr lang="es-MX" sz="1800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Consistencia.</a:t>
            </a:r>
          </a:p>
          <a:p>
            <a:pPr eaLnBrk="1" hangingPunct="1"/>
            <a:endParaRPr lang="es-MX" sz="1800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Resistencia al deslizamiento escasa.</a:t>
            </a:r>
          </a:p>
          <a:p>
            <a:pPr eaLnBrk="1" hangingPunct="1"/>
            <a:endParaRPr lang="es-MX" sz="1800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Adherencia entre partículas.</a:t>
            </a:r>
          </a:p>
          <a:p>
            <a:pPr eaLnBrk="1" hangingPunct="1"/>
            <a:endParaRPr lang="es-MX" sz="1800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Resistente a la digestión.</a:t>
            </a:r>
          </a:p>
          <a:p>
            <a:pPr eaLnBrk="1" hangingPunct="1"/>
            <a:endParaRPr lang="es-MX" sz="1800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es-MX" sz="1800" b="1" dirty="0" smtClean="0">
                <a:solidFill>
                  <a:srgbClr val="00FFFF"/>
                </a:solidFill>
              </a:rPr>
              <a:t>Propiedad anfótera</a:t>
            </a:r>
            <a:endParaRPr lang="es-ES" sz="1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192060</TotalTime>
  <Words>1389</Words>
  <Application>Microsoft Office PowerPoint</Application>
  <PresentationFormat>Presentación en pantalla (4:3)</PresentationFormat>
  <Paragraphs>325</Paragraphs>
  <Slides>65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65</vt:i4>
      </vt:variant>
    </vt:vector>
  </HeadingPairs>
  <TitlesOfParts>
    <vt:vector size="67" baseType="lpstr">
      <vt:lpstr>Diseño predeterminado</vt:lpstr>
      <vt:lpstr>Módulo</vt:lpstr>
      <vt:lpstr>  Secreción del aparato digestivo</vt:lpstr>
      <vt:lpstr>Diapositiva 2</vt:lpstr>
      <vt:lpstr>Diapositiva 3</vt:lpstr>
      <vt:lpstr>Diapositiva 4</vt:lpstr>
      <vt:lpstr>Tipos anatómicos de glándulas</vt:lpstr>
      <vt:lpstr>Mecanismo de estimulación</vt:lpstr>
      <vt:lpstr>Mecanismos básicos</vt:lpstr>
      <vt:lpstr>MECANISMOS BÁSICOS</vt:lpstr>
      <vt:lpstr>MOCO</vt:lpstr>
      <vt:lpstr>Diapositiva 10</vt:lpstr>
      <vt:lpstr>SECRECIÓN DE SALIVA</vt:lpstr>
      <vt:lpstr>Diapositiva 12</vt:lpstr>
      <vt:lpstr>SECRECIÓN DE SALIVA</vt:lpstr>
      <vt:lpstr>Diapositiva 14</vt:lpstr>
      <vt:lpstr>FUNCIONES  DELA SALIVA</vt:lpstr>
      <vt:lpstr>Diapositiva 16</vt:lpstr>
      <vt:lpstr>Diapositiva 17</vt:lpstr>
      <vt:lpstr>Diapositiva 18</vt:lpstr>
      <vt:lpstr>SECRECIÓN GÁSTRICA</vt:lpstr>
      <vt:lpstr>Diapositiva 20</vt:lpstr>
      <vt:lpstr>Diapositiva 21</vt:lpstr>
      <vt:lpstr>GLANDULAS OXÍNTICAS</vt:lpstr>
      <vt:lpstr>Diapositiva 23</vt:lpstr>
      <vt:lpstr>Diapositiva 24</vt:lpstr>
      <vt:lpstr>Diapositiva 25</vt:lpstr>
      <vt:lpstr>Diapositiva 26</vt:lpstr>
      <vt:lpstr>Diapositiva 27</vt:lpstr>
      <vt:lpstr>SECRECIÓN DE PEPSINÓGENO</vt:lpstr>
      <vt:lpstr>Diapositiva 29</vt:lpstr>
      <vt:lpstr>REGULACIÓN  HCl</vt:lpstr>
      <vt:lpstr>REGULACIÓN PEPSINÓGENO</vt:lpstr>
      <vt:lpstr>FASES DE LA SECRECIÓN GÁSTRICA.</vt:lpstr>
      <vt:lpstr>Diapositiva 33</vt:lpstr>
      <vt:lpstr>Diapositiva 34</vt:lpstr>
      <vt:lpstr>Inhibición  de la secreción gástrica por factores intestinales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Regulación  Secreción Pancreática</vt:lpstr>
      <vt:lpstr>Control Hormonal de la Motilidad G.I….</vt:lpstr>
      <vt:lpstr>Diapositiva 44</vt:lpstr>
      <vt:lpstr>Secreción de bilis</vt:lpstr>
      <vt:lpstr>Diapositiva 46</vt:lpstr>
      <vt:lpstr>Diapositiva 47</vt:lpstr>
      <vt:lpstr>Diapositiva 48</vt:lpstr>
      <vt:lpstr>Diapositiva 49</vt:lpstr>
      <vt:lpstr>Diapositiva 50</vt:lpstr>
      <vt:lpstr>Composición de la bilis…</vt:lpstr>
      <vt:lpstr>VACIAMIENTO VESICULAR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SECRECIÓN DEL INTESTINO DELGADO</vt:lpstr>
      <vt:lpstr>Diapositiva 60</vt:lpstr>
      <vt:lpstr>Diapositiva 61</vt:lpstr>
      <vt:lpstr>ENZIMAS EN I. DELGADO</vt:lpstr>
      <vt:lpstr>INTESTINO GRUESO</vt:lpstr>
      <vt:lpstr>Diapositiva 64</vt:lpstr>
      <vt:lpstr>Diapositiva 65</vt:lpstr>
    </vt:vector>
  </TitlesOfParts>
  <Company>Facultad de Ciencias Medicas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SECRECIÓN DEL APARATO DIGESTIVO</dc:title>
  <dc:creator>Facultad de Ciencias Medicas</dc:creator>
  <cp:lastModifiedBy>Johnnathan</cp:lastModifiedBy>
  <cp:revision>58</cp:revision>
  <cp:lastPrinted>1601-01-01T00:00:00Z</cp:lastPrinted>
  <dcterms:created xsi:type="dcterms:W3CDTF">2005-07-07T12:05:28Z</dcterms:created>
  <dcterms:modified xsi:type="dcterms:W3CDTF">2014-08-09T05:03:18Z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